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257" r:id="rId3"/>
    <p:sldId id="258" r:id="rId4"/>
    <p:sldId id="259" r:id="rId5"/>
    <p:sldId id="313" r:id="rId6"/>
    <p:sldId id="260" r:id="rId7"/>
    <p:sldId id="261" r:id="rId8"/>
    <p:sldId id="262" r:id="rId9"/>
    <p:sldId id="264" r:id="rId10"/>
    <p:sldId id="314" r:id="rId11"/>
    <p:sldId id="266" r:id="rId12"/>
    <p:sldId id="346" r:id="rId13"/>
    <p:sldId id="268" r:id="rId14"/>
    <p:sldId id="315" r:id="rId15"/>
    <p:sldId id="316" r:id="rId16"/>
    <p:sldId id="304" r:id="rId17"/>
    <p:sldId id="305" r:id="rId18"/>
    <p:sldId id="306" r:id="rId19"/>
    <p:sldId id="328" r:id="rId20"/>
    <p:sldId id="329" r:id="rId21"/>
    <p:sldId id="330" r:id="rId22"/>
    <p:sldId id="275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311" r:id="rId33"/>
    <p:sldId id="310" r:id="rId34"/>
    <p:sldId id="287" r:id="rId35"/>
    <p:sldId id="288" r:id="rId36"/>
    <p:sldId id="289" r:id="rId37"/>
    <p:sldId id="290" r:id="rId38"/>
    <p:sldId id="291" r:id="rId39"/>
    <p:sldId id="292" r:id="rId40"/>
    <p:sldId id="333" r:id="rId41"/>
    <p:sldId id="334" r:id="rId42"/>
    <p:sldId id="335" r:id="rId43"/>
    <p:sldId id="336" r:id="rId44"/>
    <p:sldId id="337" r:id="rId45"/>
    <p:sldId id="338" r:id="rId46"/>
    <p:sldId id="340" r:id="rId47"/>
    <p:sldId id="348" r:id="rId48"/>
    <p:sldId id="349" r:id="rId49"/>
    <p:sldId id="350" r:id="rId50"/>
    <p:sldId id="293" r:id="rId51"/>
    <p:sldId id="294" r:id="rId52"/>
    <p:sldId id="295" r:id="rId53"/>
    <p:sldId id="296" r:id="rId54"/>
    <p:sldId id="297" r:id="rId55"/>
    <p:sldId id="351" r:id="rId56"/>
    <p:sldId id="352" r:id="rId57"/>
    <p:sldId id="299" r:id="rId58"/>
    <p:sldId id="300" r:id="rId59"/>
    <p:sldId id="347" r:id="rId60"/>
    <p:sldId id="302" r:id="rId61"/>
    <p:sldId id="303" r:id="rId62"/>
    <p:sldId id="355" r:id="rId63"/>
    <p:sldId id="354" r:id="rId64"/>
    <p:sldId id="353" r:id="rId65"/>
    <p:sldId id="317" r:id="rId66"/>
    <p:sldId id="318" r:id="rId67"/>
    <p:sldId id="319" r:id="rId68"/>
    <p:sldId id="320" r:id="rId69"/>
    <p:sldId id="321" r:id="rId70"/>
    <p:sldId id="331" r:id="rId71"/>
    <p:sldId id="322" r:id="rId72"/>
    <p:sldId id="332" r:id="rId73"/>
    <p:sldId id="323" r:id="rId74"/>
    <p:sldId id="324" r:id="rId75"/>
    <p:sldId id="325" r:id="rId76"/>
    <p:sldId id="327" r:id="rId77"/>
    <p:sldId id="342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88" autoAdjust="0"/>
    <p:restoredTop sz="94660"/>
  </p:normalViewPr>
  <p:slideViewPr>
    <p:cSldViewPr snapToGrid="0">
      <p:cViewPr>
        <p:scale>
          <a:sx n="75" d="100"/>
          <a:sy n="75" d="100"/>
        </p:scale>
        <p:origin x="546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59DA-2A26-4F5C-B889-9A8A1133BE74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157D-D044-4D1D-BACF-E6A2E10F3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109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59DA-2A26-4F5C-B889-9A8A1133BE74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157D-D044-4D1D-BACF-E6A2E10F3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165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59DA-2A26-4F5C-B889-9A8A1133BE74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157D-D044-4D1D-BACF-E6A2E10F3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329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2598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143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9350" y="452670"/>
            <a:ext cx="566462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39350" y="1220755"/>
            <a:ext cx="566462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696084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half" idx="13"/>
          </p:nvPr>
        </p:nvSpPr>
        <p:spPr>
          <a:xfrm>
            <a:off x="7274719" y="2918817"/>
            <a:ext cx="4798219" cy="3918547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half" idx="14"/>
          </p:nvPr>
        </p:nvSpPr>
        <p:spPr>
          <a:xfrm>
            <a:off x="6536531" y="437555"/>
            <a:ext cx="5840016" cy="292000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571501" y="-285750"/>
            <a:ext cx="6598047" cy="743843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574536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7108031" y="1848445"/>
            <a:ext cx="4047542" cy="456307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5844" y="2125266"/>
            <a:ext cx="5060156" cy="4018359"/>
          </a:xfrm>
          <a:prstGeom prst="rect">
            <a:avLst/>
          </a:prstGeom>
        </p:spPr>
        <p:txBody>
          <a:bodyPr/>
          <a:lstStyle>
            <a:lvl1pPr>
              <a:spcBef>
                <a:spcPts val="1969"/>
              </a:spcBef>
              <a:buBlip>
                <a:blip r:embed="rId2"/>
              </a:buBlip>
            </a:lvl1pPr>
            <a:lvl2pPr>
              <a:spcBef>
                <a:spcPts val="1969"/>
              </a:spcBef>
              <a:buBlip>
                <a:blip r:embed="rId2"/>
              </a:buBlip>
            </a:lvl2pPr>
            <a:lvl3pPr>
              <a:spcBef>
                <a:spcPts val="1969"/>
              </a:spcBef>
              <a:buBlip>
                <a:blip r:embed="rId2"/>
              </a:buBlip>
            </a:lvl3pPr>
            <a:lvl4pPr>
              <a:spcBef>
                <a:spcPts val="1969"/>
              </a:spcBef>
              <a:buBlip>
                <a:blip r:embed="rId2"/>
              </a:buBlip>
            </a:lvl4pPr>
            <a:lvl5pPr>
              <a:spcBef>
                <a:spcPts val="1969"/>
              </a:spcBef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84107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3044997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1035844" y="2125266"/>
            <a:ext cx="10120313" cy="4018359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3402549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190625" y="4473774"/>
            <a:ext cx="9810750" cy="384464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109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190625" y="2969121"/>
            <a:ext cx="9810750" cy="50129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1687"/>
              </a:spcBef>
              <a:buClrTx/>
              <a:buSzTx/>
              <a:buNone/>
              <a:defRPr sz="2953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715761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59DA-2A26-4F5C-B889-9A8A1133BE74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157D-D044-4D1D-BACF-E6A2E10F3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237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59DA-2A26-4F5C-B889-9A8A1133BE74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157D-D044-4D1D-BACF-E6A2E10F3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03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59DA-2A26-4F5C-B889-9A8A1133BE74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157D-D044-4D1D-BACF-E6A2E10F3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92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59DA-2A26-4F5C-B889-9A8A1133BE74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157D-D044-4D1D-BACF-E6A2E10F3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8954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59DA-2A26-4F5C-B889-9A8A1133BE74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157D-D044-4D1D-BACF-E6A2E10F3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078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59DA-2A26-4F5C-B889-9A8A1133BE74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157D-D044-4D1D-BACF-E6A2E10F3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131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59DA-2A26-4F5C-B889-9A8A1133BE74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157D-D044-4D1D-BACF-E6A2E10F3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020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E59DA-2A26-4F5C-B889-9A8A1133BE74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D157D-D044-4D1D-BACF-E6A2E10F3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799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E59DA-2A26-4F5C-B889-9A8A1133BE74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D157D-D044-4D1D-BACF-E6A2E10F363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76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infoworld.com/article/3197331/artificial-intelligence/googles-new-tpus-are-here-to-accelerate-ai-training.htm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data-flair.training/blogs/frequent-linux-commands-beginners-tutorial/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github.com/bazelbuild/bazel/releases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github.com/tensorflow/tensorflow.git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github.com/tensorflow/tensorflow.git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github.com/bazelbuild/bazel/releases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ubscription.packtpub.com/search?released=Available&amp;concept=Machine%20Learning" TargetMode="External"/><Relationship Id="rId2" Type="http://schemas.openxmlformats.org/officeDocument/2006/relationships/hyperlink" Target="https://subscription.packtpub.com/search?tool=TensorFlow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s://subscription.packtpub.com/search?released=Available&amp;concept=Artificial%20Intelligenc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raw.githubusercontent.com/Homebrew/install/master/install" TargetMode="Externa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github.com/tensorflow/tensorflow.git" TargetMode="Externa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hub.packtpub.com/top-10-deep-learning-frameworks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11" Type="http://schemas.openxmlformats.org/officeDocument/2006/relationships/image" Target="../media/image3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11" Type="http://schemas.openxmlformats.org/officeDocument/2006/relationships/image" Target="../media/image3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OS" TargetMode="External"/><Relationship Id="rId3" Type="http://schemas.openxmlformats.org/officeDocument/2006/relationships/hyperlink" Target="https://en.wikipedia.org/wiki/GPU" TargetMode="External"/><Relationship Id="rId7" Type="http://schemas.openxmlformats.org/officeDocument/2006/relationships/hyperlink" Target="https://en.wikipedia.org/wiki/Android_(operating_system)" TargetMode="External"/><Relationship Id="rId2" Type="http://schemas.openxmlformats.org/officeDocument/2006/relationships/hyperlink" Target="https://en.wikipedia.org/wiki/Central_processing_uni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Windows" TargetMode="External"/><Relationship Id="rId5" Type="http://schemas.openxmlformats.org/officeDocument/2006/relationships/hyperlink" Target="https://en.wikipedia.org/wiki/MacOS" TargetMode="External"/><Relationship Id="rId4" Type="http://schemas.openxmlformats.org/officeDocument/2006/relationships/hyperlink" Target="https://en.wikipedia.org/wiki/Linux" TargetMode="External"/><Relationship Id="rId9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qualcomm.com/news/releases/2016/05/02/qualcomm-helps-make-your-mobile-devices-smarter-new-snapdragon-machin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tensorflow/intelligent-scanning-using-deep-learning-for-mri-36dd620882c4" TargetMode="External"/><Relationship Id="rId3" Type="http://schemas.openxmlformats.org/officeDocument/2006/relationships/hyperlink" Target="https://github.com/tensorflow/docs/blob/master/site/en/r1/guide/extend/architecture.md" TargetMode="External"/><Relationship Id="rId7" Type="http://schemas.openxmlformats.org/officeDocument/2006/relationships/hyperlink" Target="https://hub.packtpub.com/tensorflow-always-tops-machine-learning-artificial-intelligence-tool-surveys/" TargetMode="External"/><Relationship Id="rId2" Type="http://schemas.openxmlformats.org/officeDocument/2006/relationships/hyperlink" Target="https://www.tensorflow.org/instal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chinelearningmastery.com/introduction-python-deep-learning-library-tensorflow/" TargetMode="External"/><Relationship Id="rId11" Type="http://schemas.openxmlformats.org/officeDocument/2006/relationships/image" Target="../media/image3.jpeg"/><Relationship Id="rId5" Type="http://schemas.openxmlformats.org/officeDocument/2006/relationships/hyperlink" Target="https://www.tensorflow.org/guide/keras/overview" TargetMode="External"/><Relationship Id="rId10" Type="http://schemas.openxmlformats.org/officeDocument/2006/relationships/hyperlink" Target="https://www.infoworld.com/article/3278008/what-is-tensorflow-the-machine-learning-library-explained.html" TargetMode="External"/><Relationship Id="rId4" Type="http://schemas.openxmlformats.org/officeDocument/2006/relationships/hyperlink" Target="https://www.tensorflow.org/guide/effective_tf2" TargetMode="External"/><Relationship Id="rId9" Type="http://schemas.openxmlformats.org/officeDocument/2006/relationships/hyperlink" Target="https://github.com/aymericdamien/TensorFlow-Examples/blob/master/examples/1_Introduction/basic_operations.p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data-flair.training/blogs/tensorflow-image-recognition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0" t="18608" r="19711" b="16746"/>
          <a:stretch/>
        </p:blipFill>
        <p:spPr>
          <a:xfrm>
            <a:off x="2939144" y="0"/>
            <a:ext cx="5068388" cy="25995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41861" y="2599509"/>
            <a:ext cx="8595360" cy="11079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IN" sz="3300" i="1" dirty="0" smtClean="0"/>
              <a:t>COMPLETE GUIDE TO INSTALLATION WITH CODE EXAMPLES</a:t>
            </a:r>
            <a:endParaRPr lang="en-GB" sz="33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69817" y="3707505"/>
            <a:ext cx="64269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Group : 1</a:t>
            </a:r>
          </a:p>
          <a:p>
            <a:r>
              <a:rPr lang="en-IN" dirty="0" smtClean="0"/>
              <a:t>Student name       : KARANVEER SINGH</a:t>
            </a:r>
          </a:p>
          <a:p>
            <a:r>
              <a:rPr lang="en-IN" dirty="0" smtClean="0"/>
              <a:t>Student numbers </a:t>
            </a:r>
            <a:r>
              <a:rPr lang="en-IN" dirty="0" smtClean="0"/>
              <a:t>: 3104965</a:t>
            </a:r>
            <a:endParaRPr lang="en-IN" dirty="0" smtClean="0"/>
          </a:p>
          <a:p>
            <a:r>
              <a:rPr lang="en-IN" dirty="0" smtClean="0"/>
              <a:t>Student name       : NANMA JOSEPH</a:t>
            </a:r>
          </a:p>
          <a:p>
            <a:r>
              <a:rPr lang="en-IN" dirty="0" smtClean="0"/>
              <a:t>Student numbers </a:t>
            </a:r>
            <a:r>
              <a:rPr lang="en-IN" dirty="0" smtClean="0"/>
              <a:t>: 3104969</a:t>
            </a:r>
            <a:endParaRPr lang="en-IN" dirty="0" smtClean="0"/>
          </a:p>
          <a:p>
            <a:r>
              <a:rPr lang="en-IN" dirty="0" smtClean="0"/>
              <a:t>Student name       : AMEYA MOTE</a:t>
            </a:r>
          </a:p>
          <a:p>
            <a:r>
              <a:rPr lang="en-IN" dirty="0" smtClean="0"/>
              <a:t>Student numbers </a:t>
            </a:r>
            <a:r>
              <a:rPr lang="en-IN" dirty="0" smtClean="0"/>
              <a:t>: 3104966</a:t>
            </a:r>
            <a:endParaRPr lang="en-IN" dirty="0" smtClean="0"/>
          </a:p>
          <a:p>
            <a:r>
              <a:rPr lang="en-IN" dirty="0" smtClean="0"/>
              <a:t>Student name       : YASH SHETTY</a:t>
            </a:r>
          </a:p>
          <a:p>
            <a:r>
              <a:rPr lang="en-IN" dirty="0" smtClean="0"/>
              <a:t>Student numbers </a:t>
            </a:r>
            <a:r>
              <a:rPr lang="en-IN" dirty="0" smtClean="0"/>
              <a:t>: 3104998</a:t>
            </a:r>
            <a:endParaRPr lang="en-IN" dirty="0" smtClean="0"/>
          </a:p>
          <a:p>
            <a:r>
              <a:rPr lang="en-IN" dirty="0" smtClean="0"/>
              <a:t>Student name       : PUJITHA PERI</a:t>
            </a:r>
          </a:p>
          <a:p>
            <a:r>
              <a:rPr lang="en-IN" dirty="0" smtClean="0"/>
              <a:t>Student numbers </a:t>
            </a:r>
            <a:r>
              <a:rPr lang="en-IN" dirty="0" smtClean="0"/>
              <a:t>: 3103755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98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131" y="1807255"/>
            <a:ext cx="1174350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sz="2000" dirty="0"/>
              <a:t>Nodes and tensors in </a:t>
            </a:r>
            <a:r>
              <a:rPr lang="en-GB" sz="2000" dirty="0" err="1"/>
              <a:t>TensorFlow</a:t>
            </a:r>
            <a:r>
              <a:rPr lang="en-GB" sz="2000" dirty="0"/>
              <a:t> are Python objects, and </a:t>
            </a:r>
            <a:r>
              <a:rPr lang="en-GB" sz="2000" dirty="0" err="1"/>
              <a:t>TensorFlow</a:t>
            </a:r>
            <a:r>
              <a:rPr lang="en-GB" sz="2000" dirty="0"/>
              <a:t> applications are themselves Python applications .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libraries of transformations that are available through </a:t>
            </a:r>
            <a:r>
              <a:rPr lang="en-GB" sz="2000" dirty="0" err="1"/>
              <a:t>TensorFlow</a:t>
            </a:r>
            <a:r>
              <a:rPr lang="en-GB" sz="2000" dirty="0"/>
              <a:t> are written as high-performance C++ binaries. </a:t>
            </a:r>
            <a:endParaRPr lang="en-GB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Python just directs traffic between the pieces, and provides high-level programming abstractions to hook them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TensorFlow</a:t>
            </a:r>
            <a:r>
              <a:rPr lang="en-GB" sz="2000" dirty="0"/>
              <a:t> applications can be run on most any target that’s convenient: a local machine, a cluster in the cloud, iOS and Android devices, CPUs or GPUs.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 If you use Google’s own cloud, you can run </a:t>
            </a:r>
            <a:r>
              <a:rPr lang="en-GB" sz="2000" dirty="0" err="1"/>
              <a:t>TensorFlow</a:t>
            </a:r>
            <a:r>
              <a:rPr lang="en-GB" sz="2000" dirty="0"/>
              <a:t> on Google’s custom </a:t>
            </a:r>
            <a:r>
              <a:rPr lang="en-GB" sz="2000" u="sng" dirty="0" err="1">
                <a:hlinkClick r:id="rId2"/>
              </a:rPr>
              <a:t>TensorFlow</a:t>
            </a:r>
            <a:r>
              <a:rPr lang="en-GB" sz="2000" u="sng" dirty="0">
                <a:hlinkClick r:id="rId2"/>
              </a:rPr>
              <a:t> Processing Unit</a:t>
            </a:r>
            <a:r>
              <a:rPr lang="en-GB" sz="2000" dirty="0"/>
              <a:t> (TPU) silicon for further acceleration.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233747" y="457200"/>
            <a:ext cx="774627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cap="all" dirty="0"/>
              <a:t>How </a:t>
            </a:r>
            <a:r>
              <a:rPr lang="en-US" sz="4400" u="sng" cap="all" dirty="0" err="1"/>
              <a:t>TensorFlow</a:t>
            </a:r>
            <a:r>
              <a:rPr lang="en-US" sz="4400" u="sng" cap="all" dirty="0"/>
              <a:t> </a:t>
            </a:r>
            <a:r>
              <a:rPr lang="en-US" sz="4400" u="sng" cap="all" dirty="0" smtClean="0"/>
              <a:t>works :</a:t>
            </a:r>
            <a:endParaRPr lang="en-GB" sz="4400" u="sng" cap="all" dirty="0"/>
          </a:p>
          <a:p>
            <a:pPr algn="ctr"/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2695" y="1519706"/>
            <a:ext cx="11443063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The </a:t>
            </a:r>
            <a:r>
              <a:rPr lang="en-GB" sz="2000" dirty="0"/>
              <a:t>resulting models created by </a:t>
            </a:r>
            <a:r>
              <a:rPr lang="en-GB" sz="2000" dirty="0" err="1"/>
              <a:t>TensorFlow</a:t>
            </a:r>
            <a:r>
              <a:rPr lang="en-GB" sz="2000" dirty="0"/>
              <a:t>, though, can be deployed on most any device where they will be used to serve predictions</a:t>
            </a:r>
            <a:r>
              <a:rPr lang="en-GB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 err="1"/>
              <a:t>TensorFlow</a:t>
            </a:r>
            <a:r>
              <a:rPr lang="en-US" sz="2000" dirty="0"/>
              <a:t> 2.0, in beta as of June 2019, revamped the framework in many ways based on user feedback, to make it easier to work with </a:t>
            </a:r>
            <a:r>
              <a:rPr lang="en-US" sz="2000" dirty="0" smtClean="0"/>
              <a:t>and </a:t>
            </a:r>
            <a:r>
              <a:rPr lang="en-US" sz="2000" dirty="0"/>
              <a:t>more performant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/>
              <a:t>Distributed training is easier to run thanks to a new API, and support for </a:t>
            </a:r>
            <a:r>
              <a:rPr lang="en-US" sz="2000" dirty="0" err="1"/>
              <a:t>TensorFlow</a:t>
            </a:r>
            <a:r>
              <a:rPr lang="en-US" sz="2000" dirty="0"/>
              <a:t> Lite makes it possible to deploy models on a greater variety of platforms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/>
              <a:t>However, code written for earlier versions of </a:t>
            </a:r>
            <a:r>
              <a:rPr lang="en-US" sz="2000" dirty="0" err="1"/>
              <a:t>TensorFlow</a:t>
            </a:r>
            <a:r>
              <a:rPr lang="en-US" sz="2000" dirty="0"/>
              <a:t> must be rewritten—sometimes only slightly, sometimes significantly—to take maximum advantage of new </a:t>
            </a:r>
            <a:r>
              <a:rPr lang="en-US" sz="2000" dirty="0" err="1"/>
              <a:t>TensorFlow</a:t>
            </a:r>
            <a:r>
              <a:rPr lang="en-US" sz="2000" dirty="0"/>
              <a:t> 2.0 features.</a:t>
            </a:r>
            <a:endParaRPr lang="en-GB" sz="2000" dirty="0"/>
          </a:p>
          <a:p>
            <a:r>
              <a:rPr lang="en-US" sz="2000" dirty="0"/>
              <a:t> </a:t>
            </a:r>
            <a:endParaRPr lang="en-GB" sz="2000" dirty="0"/>
          </a:p>
          <a:p>
            <a:r>
              <a:rPr lang="en-US" sz="2000" dirty="0"/>
              <a:t> 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59428" y="313509"/>
            <a:ext cx="87259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cap="all" dirty="0"/>
              <a:t>How </a:t>
            </a:r>
            <a:r>
              <a:rPr lang="en-US" sz="4400" u="sng" cap="all" dirty="0" err="1"/>
              <a:t>TensorFlow</a:t>
            </a:r>
            <a:r>
              <a:rPr lang="en-US" sz="4400" u="sng" cap="all" dirty="0"/>
              <a:t> </a:t>
            </a:r>
            <a:r>
              <a:rPr lang="en-US" sz="4400" u="sng" cap="all" dirty="0" smtClean="0"/>
              <a:t>works :</a:t>
            </a:r>
            <a:endParaRPr lang="en-GB" sz="4400" u="sng" cap="all" dirty="0"/>
          </a:p>
        </p:txBody>
      </p:sp>
    </p:spTree>
    <p:extLst>
      <p:ext uri="{BB962C8B-B14F-4D97-AF65-F5344CB8AC3E}">
        <p14:creationId xmlns:p14="http://schemas.microsoft.com/office/powerpoint/2010/main" val="24462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3700" y="1665828"/>
            <a:ext cx="11417300" cy="42011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dirty="0" err="1">
                <a:latin typeface="Helvetica" panose="020B0604020202020204" pitchFamily="34" charset="0"/>
                <a:ea typeface="Meiryo"/>
                <a:cs typeface="Mangal"/>
              </a:rPr>
              <a:t>TensorFlow</a:t>
            </a:r>
            <a:r>
              <a:rPr lang="en-US" dirty="0">
                <a:latin typeface="Helvetica" panose="020B0604020202020204" pitchFamily="34" charset="0"/>
                <a:ea typeface="Meiryo"/>
                <a:cs typeface="Mangal"/>
              </a:rPr>
              <a:t> competes with a slew of other machine learning frameworks. </a:t>
            </a:r>
            <a:r>
              <a:rPr lang="en-US" dirty="0" err="1">
                <a:latin typeface="Helvetica" panose="020B0604020202020204" pitchFamily="34" charset="0"/>
                <a:ea typeface="Meiryo"/>
                <a:cs typeface="Mangal"/>
              </a:rPr>
              <a:t>PyTorch</a:t>
            </a:r>
            <a:r>
              <a:rPr lang="en-US" dirty="0">
                <a:latin typeface="Helvetica" panose="020B0604020202020204" pitchFamily="34" charset="0"/>
                <a:ea typeface="Meiryo"/>
                <a:cs typeface="Mangal"/>
              </a:rPr>
              <a:t>, CNTK, and </a:t>
            </a:r>
            <a:r>
              <a:rPr lang="en-US" dirty="0" err="1">
                <a:latin typeface="Helvetica" panose="020B0604020202020204" pitchFamily="34" charset="0"/>
                <a:ea typeface="Meiryo"/>
                <a:cs typeface="Mangal"/>
              </a:rPr>
              <a:t>MXNet</a:t>
            </a:r>
            <a:r>
              <a:rPr lang="en-US" dirty="0">
                <a:latin typeface="Helvetica" panose="020B0604020202020204" pitchFamily="34" charset="0"/>
                <a:ea typeface="Meiryo"/>
                <a:cs typeface="Mangal"/>
              </a:rPr>
              <a:t> are three major frameworks that address many of the same needs. </a:t>
            </a:r>
            <a:endParaRPr lang="en-GB" dirty="0">
              <a:latin typeface="Century Gothic" panose="020B0502020202020204" pitchFamily="34" charset="0"/>
              <a:ea typeface="Meiryo"/>
              <a:cs typeface="Mangal"/>
            </a:endParaRPr>
          </a:p>
          <a:p>
            <a:pPr algn="just">
              <a:spcAft>
                <a:spcPts val="1800"/>
              </a:spcAft>
            </a:pPr>
            <a:r>
              <a:rPr lang="en-US" dirty="0">
                <a:latin typeface="Helvetica" panose="020B0604020202020204" pitchFamily="34" charset="0"/>
                <a:ea typeface="Meiryo"/>
                <a:cs typeface="Mangal"/>
              </a:rPr>
              <a:t> </a:t>
            </a:r>
            <a:endParaRPr lang="en-GB" dirty="0">
              <a:latin typeface="Century Gothic" panose="020B0502020202020204" pitchFamily="34" charset="0"/>
              <a:ea typeface="Meiryo"/>
              <a:cs typeface="Mangal"/>
            </a:endParaRPr>
          </a:p>
          <a:p>
            <a:pPr lvl="0" algn="just">
              <a:spcBef>
                <a:spcPts val="1200"/>
              </a:spcBef>
              <a:spcAft>
                <a:spcPts val="1200"/>
              </a:spcAft>
              <a:buSzPts val="1000"/>
              <a:tabLst>
                <a:tab pos="228600" algn="l"/>
              </a:tabLst>
            </a:pPr>
            <a:r>
              <a:rPr lang="en-GB" b="1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GB" b="1" dirty="0" err="1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GB" b="1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GB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addition to being built with Python, and has many other similarities to </a:t>
            </a:r>
            <a:r>
              <a:rPr lang="en-GB" dirty="0" err="1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GB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GB" dirty="0">
              <a:latin typeface="Century Gothic" panose="020B0502020202020204" pitchFamily="34" charset="0"/>
              <a:ea typeface="Meiryo"/>
              <a:cs typeface="Mangal"/>
            </a:endParaRP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GB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Hardware-accelerated components under the hood</a:t>
            </a:r>
            <a:endParaRPr lang="en-GB" dirty="0">
              <a:latin typeface="Century Gothic" panose="020B0502020202020204" pitchFamily="34" charset="0"/>
              <a:ea typeface="Meiryo"/>
              <a:cs typeface="Mangal"/>
            </a:endParaRP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GB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highly interactive development model that allows for design-as-you-go work.</a:t>
            </a:r>
            <a:endParaRPr lang="en-GB" dirty="0">
              <a:latin typeface="Century Gothic" panose="020B0502020202020204" pitchFamily="34" charset="0"/>
              <a:ea typeface="Meiryo"/>
              <a:cs typeface="Mangal"/>
            </a:endParaRPr>
          </a:p>
          <a:p>
            <a:pPr marL="342900" lvl="0" indent="-342900" algn="just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GB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better choice for fast development of projects that need to be up and running in a short time, but </a:t>
            </a:r>
            <a:r>
              <a:rPr lang="en-GB" dirty="0" err="1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GB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wins out for larger projects and more complex workflows.</a:t>
            </a:r>
            <a:endParaRPr lang="en-GB" sz="1400" dirty="0">
              <a:latin typeface="Century Gothic" panose="020B0502020202020204" pitchFamily="34" charset="0"/>
              <a:ea typeface="Meiryo"/>
              <a:cs typeface="Mang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32857" y="378823"/>
            <a:ext cx="87390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u="sng" dirty="0" smtClean="0"/>
              <a:t>TENSORFLOW V/S COMPETITION :</a:t>
            </a:r>
            <a:endParaRPr lang="en-GB" sz="4400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36300" y="5866978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9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7829" y="1839839"/>
            <a:ext cx="10829108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  <a:buSzPts val="1000"/>
              <a:tabLst>
                <a:tab pos="228600" algn="l"/>
              </a:tabLst>
            </a:pPr>
            <a:r>
              <a:rPr lang="en-IN" b="1" dirty="0" smtClean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2)CNTK :</a:t>
            </a:r>
            <a:endParaRPr lang="en-GB" b="1" dirty="0" smtClean="0"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GB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20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he Microsoft Cognitive Toolkit</a:t>
            </a:r>
            <a:endParaRPr lang="en-GB" sz="2000" dirty="0" smtClean="0">
              <a:ea typeface="Meiryo"/>
              <a:cs typeface="Mangal"/>
            </a:endParaRP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GB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GB" sz="20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ses a graph structure to describe dataflow</a:t>
            </a:r>
            <a:endParaRPr lang="en-GB" sz="2000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GB" sz="20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Focuses most on creating deep learning neural networks. </a:t>
            </a:r>
            <a:endParaRPr lang="en-GB" sz="2000" dirty="0" smtClean="0">
              <a:ea typeface="Meiryo"/>
              <a:cs typeface="Mangal"/>
            </a:endParaRP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GB" sz="2000" dirty="0"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sz="2000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andles many neural network jobs faster.</a:t>
            </a:r>
            <a:endParaRPr lang="en-GB" sz="2000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GB" sz="2000" dirty="0" smtClean="0"/>
              <a:t>But CNTK isn’t currently as easy to learn or deploy as </a:t>
            </a:r>
            <a:r>
              <a:rPr lang="en-GB" sz="2000" dirty="0" err="1" smtClean="0"/>
              <a:t>TensorFlow</a:t>
            </a:r>
            <a:r>
              <a:rPr lang="en-GB" sz="2000" dirty="0" smtClean="0"/>
              <a:t>.</a:t>
            </a:r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49000" y="5442313"/>
            <a:ext cx="1028700" cy="850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32857" y="378823"/>
            <a:ext cx="87390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u="sng" dirty="0" smtClean="0"/>
              <a:t>TENSORFLOW V/S COMPETITION :</a:t>
            </a:r>
            <a:endParaRPr lang="en-GB" sz="4400" u="sng" dirty="0"/>
          </a:p>
        </p:txBody>
      </p:sp>
    </p:spTree>
    <p:extLst>
      <p:ext uri="{BB962C8B-B14F-4D97-AF65-F5344CB8AC3E}">
        <p14:creationId xmlns:p14="http://schemas.microsoft.com/office/powerpoint/2010/main" val="427080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1884" y="1687736"/>
            <a:ext cx="1153450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  <a:buSzPts val="1000"/>
              <a:tabLst>
                <a:tab pos="228600" algn="l"/>
              </a:tabLst>
            </a:pPr>
            <a:r>
              <a:rPr lang="en-IN" b="1" dirty="0" smtClean="0">
                <a:solidFill>
                  <a:srgbClr val="222222"/>
                </a:solidFill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IN" sz="2000" b="1" dirty="0" smtClean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Apache </a:t>
            </a:r>
            <a:r>
              <a:rPr lang="en-IN" sz="2000" b="1" dirty="0" err="1" smtClean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Mxnet</a:t>
            </a:r>
            <a:r>
              <a:rPr lang="en-IN" sz="2000" b="1" dirty="0" smtClean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GB" sz="2000" b="1" dirty="0" smtClean="0">
              <a:latin typeface="Helvetica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GB" sz="2000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2000" dirty="0" smtClean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dopted </a:t>
            </a:r>
            <a:r>
              <a:rPr lang="en-GB" sz="2000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 Amazon as the premier deep learning framework on </a:t>
            </a:r>
            <a:r>
              <a:rPr lang="en-GB" sz="2000" dirty="0" smtClean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AWS</a:t>
            </a:r>
            <a:endParaRPr lang="en-GB" sz="2000" dirty="0">
              <a:latin typeface="Century Gothic" panose="020B0502020202020204" pitchFamily="34" charset="0"/>
              <a:ea typeface="Meiryo"/>
              <a:cs typeface="Mangal"/>
            </a:endParaRPr>
          </a:p>
          <a:p>
            <a:pPr marL="342900" lvl="0" indent="-3429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GB" sz="2000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2000" dirty="0" smtClean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GB" sz="2000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scale almost linearly across multiple GPUs and multiple machines. </a:t>
            </a:r>
            <a:endParaRPr lang="en-GB" sz="2000" dirty="0">
              <a:latin typeface="Century Gothic" panose="020B0502020202020204" pitchFamily="34" charset="0"/>
              <a:ea typeface="Meiryo"/>
              <a:cs typeface="Mangal"/>
            </a:endParaRPr>
          </a:p>
          <a:p>
            <a:pPr marL="342900" lvl="0" indent="-34290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GB" sz="2000" b="1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GB" sz="2000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also supports a broad range of language APIs—Python, C++, Scala, R, JavaScript, Julia, Perl, Go—although its native APIs aren’t as pleasant to work with as </a:t>
            </a:r>
            <a:r>
              <a:rPr lang="en-GB" sz="2000" dirty="0" err="1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TensorFlow’s</a:t>
            </a:r>
            <a:r>
              <a:rPr lang="en-GB" sz="2000" dirty="0">
                <a:latin typeface="Helvetica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2000" dirty="0">
              <a:latin typeface="Century Gothic" panose="020B0502020202020204" pitchFamily="34" charset="0"/>
              <a:ea typeface="Meiryo"/>
              <a:cs typeface="Mang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32857" y="378823"/>
            <a:ext cx="87390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u="sng" dirty="0" smtClean="0"/>
              <a:t>TENSORFLOW V/S COMPETITION :</a:t>
            </a:r>
            <a:endParaRPr lang="en-GB" sz="4400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49000" y="5873389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3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7">
            <a:extLst>
              <a:ext uri="{FF2B5EF4-FFF2-40B4-BE49-F238E27FC236}">
                <a16:creationId xmlns:a16="http://schemas.microsoft.com/office/drawing/2014/main" id="{20D5A8EB-6B64-4AFB-A761-054CC96A8984}"/>
              </a:ext>
            </a:extLst>
          </p:cNvPr>
          <p:cNvSpPr/>
          <p:nvPr/>
        </p:nvSpPr>
        <p:spPr>
          <a:xfrm rot="13444859">
            <a:off x="1116205" y="384279"/>
            <a:ext cx="1306626" cy="1260249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18">
            <a:extLst>
              <a:ext uri="{FF2B5EF4-FFF2-40B4-BE49-F238E27FC236}">
                <a16:creationId xmlns:a16="http://schemas.microsoft.com/office/drawing/2014/main" id="{896003AE-E7AF-480D-AAD0-08463D7C93AF}"/>
              </a:ext>
            </a:extLst>
          </p:cNvPr>
          <p:cNvSpPr/>
          <p:nvPr/>
        </p:nvSpPr>
        <p:spPr>
          <a:xfrm rot="2616787">
            <a:off x="7895534" y="283950"/>
            <a:ext cx="1558212" cy="1440900"/>
          </a:xfrm>
          <a:custGeom>
            <a:avLst/>
            <a:gdLst>
              <a:gd name="connsiteX0" fmla="*/ 455043 w 1723431"/>
              <a:gd name="connsiteY0" fmla="*/ 72148 h 1716991"/>
              <a:gd name="connsiteX1" fmla="*/ 568072 w 1723431"/>
              <a:gd name="connsiteY1" fmla="*/ 4028 h 1716991"/>
              <a:gd name="connsiteX2" fmla="*/ 608028 w 1723431"/>
              <a:gd name="connsiteY2" fmla="*/ 0 h 1716991"/>
              <a:gd name="connsiteX3" fmla="*/ 1523502 w 1723431"/>
              <a:gd name="connsiteY3" fmla="*/ 1 h 1716991"/>
              <a:gd name="connsiteX4" fmla="*/ 1717732 w 1723431"/>
              <a:gd name="connsiteY4" fmla="*/ 158303 h 1716991"/>
              <a:gd name="connsiteX5" fmla="*/ 1717859 w 1723431"/>
              <a:gd name="connsiteY5" fmla="*/ 159564 h 1716991"/>
              <a:gd name="connsiteX6" fmla="*/ 1719404 w 1723431"/>
              <a:gd name="connsiteY6" fmla="*/ 164538 h 1716991"/>
              <a:gd name="connsiteX7" fmla="*/ 1723431 w 1723431"/>
              <a:gd name="connsiteY7" fmla="*/ 204494 h 1716991"/>
              <a:gd name="connsiteX8" fmla="*/ 1723431 w 1723431"/>
              <a:gd name="connsiteY8" fmla="*/ 1119968 h 1716991"/>
              <a:gd name="connsiteX9" fmla="*/ 1525173 w 1723431"/>
              <a:gd name="connsiteY9" fmla="*/ 1318226 h 1716991"/>
              <a:gd name="connsiteX10" fmla="*/ 1384983 w 1723431"/>
              <a:gd name="connsiteY10" fmla="*/ 1260157 h 1716991"/>
              <a:gd name="connsiteX11" fmla="*/ 1376492 w 1723431"/>
              <a:gd name="connsiteY11" fmla="*/ 1249866 h 1716991"/>
              <a:gd name="connsiteX12" fmla="*/ 1375540 w 1723431"/>
              <a:gd name="connsiteY12" fmla="*/ 1249088 h 1716991"/>
              <a:gd name="connsiteX13" fmla="*/ 1269469 w 1723431"/>
              <a:gd name="connsiteY13" fmla="*/ 1143017 h 1716991"/>
              <a:gd name="connsiteX14" fmla="*/ 795448 w 1723431"/>
              <a:gd name="connsiteY14" fmla="*/ 1617038 h 1716991"/>
              <a:gd name="connsiteX15" fmla="*/ 636611 w 1723431"/>
              <a:gd name="connsiteY15" fmla="*/ 1715459 h 1716991"/>
              <a:gd name="connsiteX16" fmla="*/ 505408 w 1723431"/>
              <a:gd name="connsiteY16" fmla="*/ 1584256 h 1716991"/>
              <a:gd name="connsiteX17" fmla="*/ 505408 w 1723431"/>
              <a:gd name="connsiteY17" fmla="*/ 1212365 h 1716991"/>
              <a:gd name="connsiteX18" fmla="*/ 133517 w 1723431"/>
              <a:gd name="connsiteY18" fmla="*/ 1212365 h 1716991"/>
              <a:gd name="connsiteX19" fmla="*/ 2314 w 1723431"/>
              <a:gd name="connsiteY19" fmla="*/ 1081162 h 1716991"/>
              <a:gd name="connsiteX20" fmla="*/ 98665 w 1723431"/>
              <a:gd name="connsiteY20" fmla="*/ 920256 h 1716991"/>
              <a:gd name="connsiteX21" fmla="*/ 572686 w 1723431"/>
              <a:gd name="connsiteY21" fmla="*/ 446235 h 1716991"/>
              <a:gd name="connsiteX22" fmla="*/ 473014 w 1723431"/>
              <a:gd name="connsiteY22" fmla="*/ 346563 h 1716991"/>
              <a:gd name="connsiteX23" fmla="*/ 447609 w 1723431"/>
              <a:gd name="connsiteY23" fmla="*/ 315462 h 1716991"/>
              <a:gd name="connsiteX24" fmla="*/ 445386 w 1723431"/>
              <a:gd name="connsiteY24" fmla="*/ 311236 h 1716991"/>
              <a:gd name="connsiteX25" fmla="*/ 443629 w 1723431"/>
              <a:gd name="connsiteY25" fmla="*/ 309107 h 1716991"/>
              <a:gd name="connsiteX26" fmla="*/ 409770 w 1723431"/>
              <a:gd name="connsiteY26" fmla="*/ 198258 h 1716991"/>
              <a:gd name="connsiteX27" fmla="*/ 455043 w 1723431"/>
              <a:gd name="connsiteY27" fmla="*/ 72148 h 1716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23431" h="1716991">
                <a:moveTo>
                  <a:pt x="455043" y="72148"/>
                </a:moveTo>
                <a:cubicBezTo>
                  <a:pt x="483325" y="37878"/>
                  <a:pt x="522901" y="13272"/>
                  <a:pt x="568072" y="4028"/>
                </a:cubicBezTo>
                <a:cubicBezTo>
                  <a:pt x="580978" y="1388"/>
                  <a:pt x="594341" y="1"/>
                  <a:pt x="608028" y="0"/>
                </a:cubicBezTo>
                <a:lnTo>
                  <a:pt x="1523502" y="1"/>
                </a:lnTo>
                <a:cubicBezTo>
                  <a:pt x="1619310" y="0"/>
                  <a:pt x="1699246" y="67960"/>
                  <a:pt x="1717732" y="158303"/>
                </a:cubicBezTo>
                <a:lnTo>
                  <a:pt x="1717859" y="159564"/>
                </a:lnTo>
                <a:lnTo>
                  <a:pt x="1719404" y="164538"/>
                </a:lnTo>
                <a:cubicBezTo>
                  <a:pt x="1722044" y="177444"/>
                  <a:pt x="1723431" y="190806"/>
                  <a:pt x="1723431" y="204494"/>
                </a:cubicBezTo>
                <a:lnTo>
                  <a:pt x="1723431" y="1119968"/>
                </a:lnTo>
                <a:cubicBezTo>
                  <a:pt x="1723431" y="1229462"/>
                  <a:pt x="1634668" y="1318226"/>
                  <a:pt x="1525173" y="1318226"/>
                </a:cubicBezTo>
                <a:cubicBezTo>
                  <a:pt x="1470426" y="1318226"/>
                  <a:pt x="1420861" y="1296035"/>
                  <a:pt x="1384983" y="1260157"/>
                </a:cubicBezTo>
                <a:lnTo>
                  <a:pt x="1376492" y="1249866"/>
                </a:lnTo>
                <a:lnTo>
                  <a:pt x="1375540" y="1249088"/>
                </a:lnTo>
                <a:lnTo>
                  <a:pt x="1269469" y="1143017"/>
                </a:lnTo>
                <a:lnTo>
                  <a:pt x="795448" y="1617038"/>
                </a:lnTo>
                <a:cubicBezTo>
                  <a:pt x="753387" y="1665084"/>
                  <a:pt x="709151" y="1702246"/>
                  <a:pt x="636611" y="1715459"/>
                </a:cubicBezTo>
                <a:cubicBezTo>
                  <a:pt x="565323" y="1728444"/>
                  <a:pt x="505408" y="1656717"/>
                  <a:pt x="505408" y="1584256"/>
                </a:cubicBezTo>
                <a:lnTo>
                  <a:pt x="505408" y="1212365"/>
                </a:lnTo>
                <a:lnTo>
                  <a:pt x="133517" y="1212365"/>
                </a:lnTo>
                <a:cubicBezTo>
                  <a:pt x="61055" y="1212365"/>
                  <a:pt x="2314" y="1153623"/>
                  <a:pt x="2314" y="1081162"/>
                </a:cubicBezTo>
                <a:cubicBezTo>
                  <a:pt x="-3495" y="1032477"/>
                  <a:pt x="-6519" y="1036199"/>
                  <a:pt x="98665" y="920256"/>
                </a:cubicBezTo>
                <a:lnTo>
                  <a:pt x="572686" y="446235"/>
                </a:lnTo>
                <a:lnTo>
                  <a:pt x="473014" y="346563"/>
                </a:lnTo>
                <a:cubicBezTo>
                  <a:pt x="463336" y="336885"/>
                  <a:pt x="454868" y="326455"/>
                  <a:pt x="447609" y="315462"/>
                </a:cubicBezTo>
                <a:lnTo>
                  <a:pt x="445386" y="311236"/>
                </a:lnTo>
                <a:lnTo>
                  <a:pt x="443629" y="309107"/>
                </a:lnTo>
                <a:cubicBezTo>
                  <a:pt x="422252" y="277464"/>
                  <a:pt x="409770" y="239319"/>
                  <a:pt x="409770" y="198258"/>
                </a:cubicBezTo>
                <a:cubicBezTo>
                  <a:pt x="409770" y="150355"/>
                  <a:pt x="426760" y="106419"/>
                  <a:pt x="455043" y="72148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AF9A27-7FF1-4013-B095-48D090C511C6}"/>
              </a:ext>
            </a:extLst>
          </p:cNvPr>
          <p:cNvGrpSpPr/>
          <p:nvPr/>
        </p:nvGrpSpPr>
        <p:grpSpPr>
          <a:xfrm>
            <a:off x="3623284" y="1814280"/>
            <a:ext cx="4239017" cy="3345550"/>
            <a:chOff x="2228055" y="1971102"/>
            <a:chExt cx="4575969" cy="3618138"/>
          </a:xfrm>
        </p:grpSpPr>
        <p:sp>
          <p:nvSpPr>
            <p:cNvPr id="5" name="Freeform 18">
              <a:extLst>
                <a:ext uri="{FF2B5EF4-FFF2-40B4-BE49-F238E27FC236}">
                  <a16:creationId xmlns:a16="http://schemas.microsoft.com/office/drawing/2014/main" id="{8C2A3CAF-74F9-4B6E-841E-A026F21AC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055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913381" y="1203"/>
                  </a:lnTo>
                  <a:lnTo>
                    <a:pt x="2053042" y="12022"/>
                  </a:lnTo>
                  <a:lnTo>
                    <a:pt x="2185723" y="30056"/>
                  </a:lnTo>
                  <a:lnTo>
                    <a:pt x="2312583" y="56506"/>
                  </a:lnTo>
                  <a:lnTo>
                    <a:pt x="2433624" y="88967"/>
                  </a:lnTo>
                  <a:lnTo>
                    <a:pt x="2545354" y="131046"/>
                  </a:lnTo>
                  <a:lnTo>
                    <a:pt x="2653593" y="176731"/>
                  </a:lnTo>
                  <a:lnTo>
                    <a:pt x="2752521" y="230833"/>
                  </a:lnTo>
                  <a:lnTo>
                    <a:pt x="2763561" y="238103"/>
                  </a:lnTo>
                  <a:lnTo>
                    <a:pt x="2764776" y="236609"/>
                  </a:lnTo>
                  <a:cubicBezTo>
                    <a:pt x="3318761" y="687035"/>
                    <a:pt x="3404939" y="1500322"/>
                    <a:pt x="2957653" y="2056846"/>
                  </a:cubicBezTo>
                  <a:lnTo>
                    <a:pt x="2794867" y="1926012"/>
                  </a:lnTo>
                  <a:cubicBezTo>
                    <a:pt x="3170184" y="1459033"/>
                    <a:pt x="3097872" y="776605"/>
                    <a:pt x="2633024" y="398652"/>
                  </a:cubicBezTo>
                  <a:lnTo>
                    <a:pt x="2635535" y="395564"/>
                  </a:lnTo>
                  <a:cubicBezTo>
                    <a:pt x="2458856" y="294299"/>
                    <a:pt x="2250796" y="159602"/>
                    <a:pt x="1912553" y="162771"/>
                  </a:cubicBezTo>
                  <a:cubicBezTo>
                    <a:pt x="1018501" y="171149"/>
                    <a:pt x="651082" y="745769"/>
                    <a:pt x="651082" y="1464934"/>
                  </a:cubicBezTo>
                  <a:cubicBezTo>
                    <a:pt x="651082" y="2065638"/>
                    <a:pt x="1045124" y="2571338"/>
                    <a:pt x="1581345" y="2720212"/>
                  </a:cubicBezTo>
                  <a:cubicBezTo>
                    <a:pt x="2189761" y="2865156"/>
                    <a:pt x="2916596" y="3085457"/>
                    <a:pt x="3019039" y="3381117"/>
                  </a:cubicBezTo>
                  <a:lnTo>
                    <a:pt x="3030682" y="3420409"/>
                  </a:lnTo>
                  <a:lnTo>
                    <a:pt x="3049304" y="3486532"/>
                  </a:lnTo>
                  <a:lnTo>
                    <a:pt x="3067926" y="3553859"/>
                  </a:lnTo>
                  <a:lnTo>
                    <a:pt x="3088874" y="3615173"/>
                  </a:lnTo>
                  <a:lnTo>
                    <a:pt x="3090086" y="3618138"/>
                  </a:lnTo>
                  <a:lnTo>
                    <a:pt x="1487028" y="3618138"/>
                  </a:lnTo>
                  <a:lnTo>
                    <a:pt x="1482754" y="3594736"/>
                  </a:lnTo>
                  <a:lnTo>
                    <a:pt x="1471115" y="3529813"/>
                  </a:lnTo>
                  <a:lnTo>
                    <a:pt x="1458312" y="3466094"/>
                  </a:lnTo>
                  <a:lnTo>
                    <a:pt x="1443182" y="3404780"/>
                  </a:lnTo>
                  <a:lnTo>
                    <a:pt x="1428052" y="3345869"/>
                  </a:lnTo>
                  <a:lnTo>
                    <a:pt x="1409430" y="3294173"/>
                  </a:lnTo>
                  <a:lnTo>
                    <a:pt x="1389645" y="3249689"/>
                  </a:lnTo>
                  <a:lnTo>
                    <a:pt x="1368696" y="3214824"/>
                  </a:lnTo>
                  <a:lnTo>
                    <a:pt x="1345419" y="3193183"/>
                  </a:lnTo>
                  <a:lnTo>
                    <a:pt x="1319814" y="3182363"/>
                  </a:lnTo>
                  <a:lnTo>
                    <a:pt x="1290717" y="3177554"/>
                  </a:lnTo>
                  <a:lnTo>
                    <a:pt x="1256965" y="3179958"/>
                  </a:lnTo>
                  <a:lnTo>
                    <a:pt x="1223213" y="3184767"/>
                  </a:lnTo>
                  <a:lnTo>
                    <a:pt x="1191790" y="3193183"/>
                  </a:lnTo>
                  <a:lnTo>
                    <a:pt x="1161529" y="3201598"/>
                  </a:lnTo>
                  <a:lnTo>
                    <a:pt x="1133597" y="3210015"/>
                  </a:lnTo>
                  <a:lnTo>
                    <a:pt x="1112647" y="3217228"/>
                  </a:lnTo>
                  <a:lnTo>
                    <a:pt x="1062602" y="3234059"/>
                  </a:lnTo>
                  <a:lnTo>
                    <a:pt x="1005573" y="3249689"/>
                  </a:lnTo>
                  <a:lnTo>
                    <a:pt x="941560" y="3262914"/>
                  </a:lnTo>
                  <a:lnTo>
                    <a:pt x="874056" y="3271330"/>
                  </a:lnTo>
                  <a:lnTo>
                    <a:pt x="806552" y="3278543"/>
                  </a:lnTo>
                  <a:lnTo>
                    <a:pt x="737886" y="3280948"/>
                  </a:lnTo>
                  <a:lnTo>
                    <a:pt x="672709" y="3276139"/>
                  </a:lnTo>
                  <a:lnTo>
                    <a:pt x="611025" y="3265318"/>
                  </a:lnTo>
                  <a:lnTo>
                    <a:pt x="577273" y="3256902"/>
                  </a:lnTo>
                  <a:lnTo>
                    <a:pt x="543521" y="3241274"/>
                  </a:lnTo>
                  <a:lnTo>
                    <a:pt x="509769" y="3223240"/>
                  </a:lnTo>
                  <a:lnTo>
                    <a:pt x="480674" y="3201598"/>
                  </a:lnTo>
                  <a:lnTo>
                    <a:pt x="450413" y="3175149"/>
                  </a:lnTo>
                  <a:lnTo>
                    <a:pt x="427136" y="3147498"/>
                  </a:lnTo>
                  <a:lnTo>
                    <a:pt x="410841" y="3112633"/>
                  </a:lnTo>
                  <a:lnTo>
                    <a:pt x="398039" y="3072958"/>
                  </a:lnTo>
                  <a:lnTo>
                    <a:pt x="393384" y="3029676"/>
                  </a:lnTo>
                  <a:lnTo>
                    <a:pt x="398039" y="2981586"/>
                  </a:lnTo>
                  <a:lnTo>
                    <a:pt x="403859" y="2947924"/>
                  </a:lnTo>
                  <a:lnTo>
                    <a:pt x="412006" y="2910653"/>
                  </a:lnTo>
                  <a:lnTo>
                    <a:pt x="421316" y="2872182"/>
                  </a:lnTo>
                  <a:lnTo>
                    <a:pt x="424808" y="2834911"/>
                  </a:lnTo>
                  <a:lnTo>
                    <a:pt x="424808" y="2795237"/>
                  </a:lnTo>
                  <a:lnTo>
                    <a:pt x="414333" y="2760372"/>
                  </a:lnTo>
                  <a:lnTo>
                    <a:pt x="403859" y="2741136"/>
                  </a:lnTo>
                  <a:lnTo>
                    <a:pt x="385236" y="2723102"/>
                  </a:lnTo>
                  <a:lnTo>
                    <a:pt x="365452" y="2709877"/>
                  </a:lnTo>
                  <a:lnTo>
                    <a:pt x="344502" y="2699057"/>
                  </a:lnTo>
                  <a:lnTo>
                    <a:pt x="323552" y="2683427"/>
                  </a:lnTo>
                  <a:lnTo>
                    <a:pt x="307259" y="2666596"/>
                  </a:lnTo>
                  <a:lnTo>
                    <a:pt x="294455" y="2644956"/>
                  </a:lnTo>
                  <a:lnTo>
                    <a:pt x="289800" y="2620911"/>
                  </a:lnTo>
                  <a:lnTo>
                    <a:pt x="292128" y="2596866"/>
                  </a:lnTo>
                  <a:lnTo>
                    <a:pt x="300275" y="2574023"/>
                  </a:lnTo>
                  <a:lnTo>
                    <a:pt x="310750" y="2554786"/>
                  </a:lnTo>
                  <a:lnTo>
                    <a:pt x="317733" y="2535551"/>
                  </a:lnTo>
                  <a:lnTo>
                    <a:pt x="283982" y="2511505"/>
                  </a:lnTo>
                  <a:lnTo>
                    <a:pt x="260703" y="2487461"/>
                  </a:lnTo>
                  <a:lnTo>
                    <a:pt x="247901" y="2463416"/>
                  </a:lnTo>
                  <a:lnTo>
                    <a:pt x="245574" y="2436966"/>
                  </a:lnTo>
                  <a:lnTo>
                    <a:pt x="249066" y="2412922"/>
                  </a:lnTo>
                  <a:lnTo>
                    <a:pt x="258376" y="2386471"/>
                  </a:lnTo>
                  <a:lnTo>
                    <a:pt x="271178" y="2360023"/>
                  </a:lnTo>
                  <a:lnTo>
                    <a:pt x="285145" y="2333572"/>
                  </a:lnTo>
                  <a:lnTo>
                    <a:pt x="297948" y="2305921"/>
                  </a:lnTo>
                  <a:lnTo>
                    <a:pt x="310750" y="2279471"/>
                  </a:lnTo>
                  <a:lnTo>
                    <a:pt x="317733" y="2250617"/>
                  </a:lnTo>
                  <a:lnTo>
                    <a:pt x="294455" y="2228976"/>
                  </a:lnTo>
                  <a:lnTo>
                    <a:pt x="261868" y="2212145"/>
                  </a:lnTo>
                  <a:lnTo>
                    <a:pt x="225789" y="2196515"/>
                  </a:lnTo>
                  <a:lnTo>
                    <a:pt x="188545" y="2183290"/>
                  </a:lnTo>
                  <a:lnTo>
                    <a:pt x="150138" y="2170066"/>
                  </a:lnTo>
                  <a:lnTo>
                    <a:pt x="111731" y="2156841"/>
                  </a:lnTo>
                  <a:lnTo>
                    <a:pt x="75651" y="2141212"/>
                  </a:lnTo>
                  <a:lnTo>
                    <a:pt x="46554" y="2124381"/>
                  </a:lnTo>
                  <a:lnTo>
                    <a:pt x="20950" y="2100335"/>
                  </a:lnTo>
                  <a:lnTo>
                    <a:pt x="5820" y="2071482"/>
                  </a:lnTo>
                  <a:lnTo>
                    <a:pt x="0" y="2041425"/>
                  </a:lnTo>
                  <a:lnTo>
                    <a:pt x="4656" y="2012571"/>
                  </a:lnTo>
                  <a:lnTo>
                    <a:pt x="15130" y="1986122"/>
                  </a:lnTo>
                  <a:lnTo>
                    <a:pt x="31424" y="1964481"/>
                  </a:lnTo>
                  <a:lnTo>
                    <a:pt x="51209" y="1942841"/>
                  </a:lnTo>
                  <a:lnTo>
                    <a:pt x="69831" y="1924807"/>
                  </a:lnTo>
                  <a:lnTo>
                    <a:pt x="84961" y="1910380"/>
                  </a:lnTo>
                  <a:lnTo>
                    <a:pt x="129188" y="1857481"/>
                  </a:lnTo>
                  <a:lnTo>
                    <a:pt x="175742" y="1809391"/>
                  </a:lnTo>
                  <a:lnTo>
                    <a:pt x="222297" y="1761301"/>
                  </a:lnTo>
                  <a:lnTo>
                    <a:pt x="266523" y="1708402"/>
                  </a:lnTo>
                  <a:lnTo>
                    <a:pt x="308423" y="1656704"/>
                  </a:lnTo>
                  <a:lnTo>
                    <a:pt x="346829" y="1597795"/>
                  </a:lnTo>
                  <a:lnTo>
                    <a:pt x="378254" y="1534075"/>
                  </a:lnTo>
                  <a:lnTo>
                    <a:pt x="395711" y="1481176"/>
                  </a:lnTo>
                  <a:lnTo>
                    <a:pt x="401531" y="1429479"/>
                  </a:lnTo>
                  <a:lnTo>
                    <a:pt x="401531" y="1374175"/>
                  </a:lnTo>
                  <a:cubicBezTo>
                    <a:pt x="401143" y="1354538"/>
                    <a:pt x="400754" y="1334901"/>
                    <a:pt x="400367" y="1315264"/>
                  </a:cubicBezTo>
                  <a:lnTo>
                    <a:pt x="398039" y="1256355"/>
                  </a:lnTo>
                  <a:lnTo>
                    <a:pt x="400367" y="1192635"/>
                  </a:lnTo>
                  <a:lnTo>
                    <a:pt x="406186" y="1125309"/>
                  </a:lnTo>
                  <a:lnTo>
                    <a:pt x="471362" y="847589"/>
                  </a:lnTo>
                  <a:lnTo>
                    <a:pt x="512097" y="746600"/>
                  </a:lnTo>
                  <a:lnTo>
                    <a:pt x="560979" y="652824"/>
                  </a:lnTo>
                  <a:lnTo>
                    <a:pt x="618008" y="565059"/>
                  </a:lnTo>
                  <a:lnTo>
                    <a:pt x="683184" y="482103"/>
                  </a:lnTo>
                  <a:lnTo>
                    <a:pt x="755343" y="406361"/>
                  </a:lnTo>
                  <a:lnTo>
                    <a:pt x="833322" y="336631"/>
                  </a:lnTo>
                  <a:lnTo>
                    <a:pt x="918283" y="272912"/>
                  </a:lnTo>
                  <a:lnTo>
                    <a:pt x="1006736" y="216405"/>
                  </a:lnTo>
                  <a:lnTo>
                    <a:pt x="1102172" y="165911"/>
                  </a:lnTo>
                  <a:lnTo>
                    <a:pt x="1199936" y="123832"/>
                  </a:lnTo>
                  <a:lnTo>
                    <a:pt x="1298864" y="86563"/>
                  </a:lnTo>
                  <a:lnTo>
                    <a:pt x="1631727" y="108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F7C7035-5F1B-4C77-B730-424AB094F28D}"/>
                </a:ext>
              </a:extLst>
            </p:cNvPr>
            <p:cNvGrpSpPr/>
            <p:nvPr/>
          </p:nvGrpSpPr>
          <p:grpSpPr>
            <a:xfrm>
              <a:off x="4023554" y="4019367"/>
              <a:ext cx="1008112" cy="734938"/>
              <a:chOff x="3509379" y="4293096"/>
              <a:chExt cx="1008112" cy="734938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D01712F7-CEB8-4C93-84DB-52B85B3180E8}"/>
                  </a:ext>
                </a:extLst>
              </p:cNvPr>
              <p:cNvSpPr/>
              <p:nvPr/>
            </p:nvSpPr>
            <p:spPr>
              <a:xfrm>
                <a:off x="3509379" y="4293096"/>
                <a:ext cx="1008112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" name="Rounded Rectangle 13">
                <a:extLst>
                  <a:ext uri="{FF2B5EF4-FFF2-40B4-BE49-F238E27FC236}">
                    <a16:creationId xmlns:a16="http://schemas.microsoft.com/office/drawing/2014/main" id="{B33C049F-3F98-4469-A8A6-833E19324A53}"/>
                  </a:ext>
                </a:extLst>
              </p:cNvPr>
              <p:cNvSpPr/>
              <p:nvPr/>
            </p:nvSpPr>
            <p:spPr>
              <a:xfrm>
                <a:off x="3581435" y="4537695"/>
                <a:ext cx="864000" cy="18000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Chord 9">
                <a:extLst>
                  <a:ext uri="{FF2B5EF4-FFF2-40B4-BE49-F238E27FC236}">
                    <a16:creationId xmlns:a16="http://schemas.microsoft.com/office/drawing/2014/main" id="{10043205-493D-4CE9-89E6-B7D715DFAA76}"/>
                  </a:ext>
                </a:extLst>
              </p:cNvPr>
              <p:cNvSpPr/>
              <p:nvPr/>
            </p:nvSpPr>
            <p:spPr>
              <a:xfrm>
                <a:off x="3766973" y="4535109"/>
                <a:ext cx="492925" cy="492925"/>
              </a:xfrm>
              <a:prstGeom prst="chord">
                <a:avLst>
                  <a:gd name="adj1" fmla="val 21471232"/>
                  <a:gd name="adj2" fmla="val 10878117"/>
                </a:avLst>
              </a:prstGeom>
              <a:solidFill>
                <a:schemeClr val="tx2">
                  <a:lumMod val="5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76A7136C-8599-42B6-8AEE-EBB40B43FF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560064" y="1971102"/>
              <a:ext cx="3243960" cy="3618138"/>
            </a:xfrm>
            <a:custGeom>
              <a:avLst/>
              <a:gdLst/>
              <a:ahLst/>
              <a:cxnLst/>
              <a:rect l="l" t="t" r="r" b="b"/>
              <a:pathLst>
                <a:path w="3243960" h="3618138">
                  <a:moveTo>
                    <a:pt x="1764407" y="0"/>
                  </a:moveTo>
                  <a:lnTo>
                    <a:pt x="1631727" y="10821"/>
                  </a:lnTo>
                  <a:lnTo>
                    <a:pt x="1298864" y="86563"/>
                  </a:lnTo>
                  <a:lnTo>
                    <a:pt x="1199936" y="123832"/>
                  </a:lnTo>
                  <a:lnTo>
                    <a:pt x="1102172" y="165911"/>
                  </a:lnTo>
                  <a:lnTo>
                    <a:pt x="1006736" y="216405"/>
                  </a:lnTo>
                  <a:lnTo>
                    <a:pt x="918283" y="272912"/>
                  </a:lnTo>
                  <a:lnTo>
                    <a:pt x="833322" y="336631"/>
                  </a:lnTo>
                  <a:lnTo>
                    <a:pt x="755343" y="406361"/>
                  </a:lnTo>
                  <a:lnTo>
                    <a:pt x="683184" y="482103"/>
                  </a:lnTo>
                  <a:lnTo>
                    <a:pt x="618008" y="565059"/>
                  </a:lnTo>
                  <a:lnTo>
                    <a:pt x="560979" y="652824"/>
                  </a:lnTo>
                  <a:lnTo>
                    <a:pt x="512097" y="746600"/>
                  </a:lnTo>
                  <a:lnTo>
                    <a:pt x="471362" y="847589"/>
                  </a:lnTo>
                  <a:lnTo>
                    <a:pt x="406186" y="1125309"/>
                  </a:lnTo>
                  <a:lnTo>
                    <a:pt x="400367" y="1192635"/>
                  </a:lnTo>
                  <a:lnTo>
                    <a:pt x="398039" y="1256355"/>
                  </a:lnTo>
                  <a:lnTo>
                    <a:pt x="400367" y="1315264"/>
                  </a:lnTo>
                  <a:cubicBezTo>
                    <a:pt x="400754" y="1334901"/>
                    <a:pt x="401143" y="1354538"/>
                    <a:pt x="401531" y="1374175"/>
                  </a:cubicBezTo>
                  <a:lnTo>
                    <a:pt x="401531" y="1429479"/>
                  </a:lnTo>
                  <a:lnTo>
                    <a:pt x="395711" y="1481176"/>
                  </a:lnTo>
                  <a:lnTo>
                    <a:pt x="378254" y="1534075"/>
                  </a:lnTo>
                  <a:lnTo>
                    <a:pt x="346829" y="1597795"/>
                  </a:lnTo>
                  <a:lnTo>
                    <a:pt x="308423" y="1656704"/>
                  </a:lnTo>
                  <a:lnTo>
                    <a:pt x="266523" y="1708402"/>
                  </a:lnTo>
                  <a:lnTo>
                    <a:pt x="222297" y="1761301"/>
                  </a:lnTo>
                  <a:lnTo>
                    <a:pt x="175742" y="1809391"/>
                  </a:lnTo>
                  <a:lnTo>
                    <a:pt x="129188" y="1857481"/>
                  </a:lnTo>
                  <a:lnTo>
                    <a:pt x="84961" y="1910380"/>
                  </a:lnTo>
                  <a:lnTo>
                    <a:pt x="69831" y="1924807"/>
                  </a:lnTo>
                  <a:lnTo>
                    <a:pt x="51209" y="1942841"/>
                  </a:lnTo>
                  <a:lnTo>
                    <a:pt x="31424" y="1964481"/>
                  </a:lnTo>
                  <a:lnTo>
                    <a:pt x="15130" y="1986122"/>
                  </a:lnTo>
                  <a:lnTo>
                    <a:pt x="4656" y="2012571"/>
                  </a:lnTo>
                  <a:lnTo>
                    <a:pt x="0" y="2041425"/>
                  </a:lnTo>
                  <a:lnTo>
                    <a:pt x="5820" y="2071482"/>
                  </a:lnTo>
                  <a:lnTo>
                    <a:pt x="20950" y="2100335"/>
                  </a:lnTo>
                  <a:lnTo>
                    <a:pt x="46554" y="2124381"/>
                  </a:lnTo>
                  <a:lnTo>
                    <a:pt x="75651" y="2141212"/>
                  </a:lnTo>
                  <a:lnTo>
                    <a:pt x="111731" y="2156841"/>
                  </a:lnTo>
                  <a:lnTo>
                    <a:pt x="150138" y="2170066"/>
                  </a:lnTo>
                  <a:lnTo>
                    <a:pt x="188545" y="2183290"/>
                  </a:lnTo>
                  <a:lnTo>
                    <a:pt x="225789" y="2196515"/>
                  </a:lnTo>
                  <a:lnTo>
                    <a:pt x="261868" y="2212145"/>
                  </a:lnTo>
                  <a:lnTo>
                    <a:pt x="294455" y="2228976"/>
                  </a:lnTo>
                  <a:lnTo>
                    <a:pt x="317733" y="2250617"/>
                  </a:lnTo>
                  <a:lnTo>
                    <a:pt x="310750" y="2279471"/>
                  </a:lnTo>
                  <a:lnTo>
                    <a:pt x="297948" y="2305921"/>
                  </a:lnTo>
                  <a:lnTo>
                    <a:pt x="285145" y="2333572"/>
                  </a:lnTo>
                  <a:lnTo>
                    <a:pt x="271178" y="2360023"/>
                  </a:lnTo>
                  <a:lnTo>
                    <a:pt x="258376" y="2386471"/>
                  </a:lnTo>
                  <a:lnTo>
                    <a:pt x="249066" y="2412922"/>
                  </a:lnTo>
                  <a:lnTo>
                    <a:pt x="245574" y="2436966"/>
                  </a:lnTo>
                  <a:lnTo>
                    <a:pt x="247901" y="2463416"/>
                  </a:lnTo>
                  <a:lnTo>
                    <a:pt x="260703" y="2487461"/>
                  </a:lnTo>
                  <a:lnTo>
                    <a:pt x="283982" y="2511505"/>
                  </a:lnTo>
                  <a:lnTo>
                    <a:pt x="317733" y="2535551"/>
                  </a:lnTo>
                  <a:lnTo>
                    <a:pt x="310750" y="2554786"/>
                  </a:lnTo>
                  <a:lnTo>
                    <a:pt x="300275" y="2574023"/>
                  </a:lnTo>
                  <a:lnTo>
                    <a:pt x="292128" y="2596866"/>
                  </a:lnTo>
                  <a:lnTo>
                    <a:pt x="289800" y="2620911"/>
                  </a:lnTo>
                  <a:lnTo>
                    <a:pt x="294455" y="2644956"/>
                  </a:lnTo>
                  <a:lnTo>
                    <a:pt x="307259" y="2666596"/>
                  </a:lnTo>
                  <a:lnTo>
                    <a:pt x="323552" y="2683427"/>
                  </a:lnTo>
                  <a:lnTo>
                    <a:pt x="344502" y="2699057"/>
                  </a:lnTo>
                  <a:lnTo>
                    <a:pt x="365452" y="2709877"/>
                  </a:lnTo>
                  <a:lnTo>
                    <a:pt x="385236" y="2723102"/>
                  </a:lnTo>
                  <a:lnTo>
                    <a:pt x="403859" y="2741136"/>
                  </a:lnTo>
                  <a:lnTo>
                    <a:pt x="414333" y="2760372"/>
                  </a:lnTo>
                  <a:lnTo>
                    <a:pt x="424808" y="2795237"/>
                  </a:lnTo>
                  <a:lnTo>
                    <a:pt x="424808" y="2834911"/>
                  </a:lnTo>
                  <a:lnTo>
                    <a:pt x="421316" y="2872182"/>
                  </a:lnTo>
                  <a:lnTo>
                    <a:pt x="412006" y="2910653"/>
                  </a:lnTo>
                  <a:lnTo>
                    <a:pt x="403859" y="2947924"/>
                  </a:lnTo>
                  <a:lnTo>
                    <a:pt x="398039" y="2981586"/>
                  </a:lnTo>
                  <a:lnTo>
                    <a:pt x="393384" y="3029676"/>
                  </a:lnTo>
                  <a:lnTo>
                    <a:pt x="398039" y="3072958"/>
                  </a:lnTo>
                  <a:lnTo>
                    <a:pt x="410841" y="3112633"/>
                  </a:lnTo>
                  <a:lnTo>
                    <a:pt x="427136" y="3147498"/>
                  </a:lnTo>
                  <a:lnTo>
                    <a:pt x="450413" y="3175149"/>
                  </a:lnTo>
                  <a:lnTo>
                    <a:pt x="480674" y="3201598"/>
                  </a:lnTo>
                  <a:lnTo>
                    <a:pt x="509769" y="3223240"/>
                  </a:lnTo>
                  <a:lnTo>
                    <a:pt x="543521" y="3241274"/>
                  </a:lnTo>
                  <a:lnTo>
                    <a:pt x="577273" y="3256902"/>
                  </a:lnTo>
                  <a:lnTo>
                    <a:pt x="611025" y="3265318"/>
                  </a:lnTo>
                  <a:lnTo>
                    <a:pt x="672709" y="3276139"/>
                  </a:lnTo>
                  <a:lnTo>
                    <a:pt x="737886" y="3280948"/>
                  </a:lnTo>
                  <a:lnTo>
                    <a:pt x="806552" y="3278543"/>
                  </a:lnTo>
                  <a:lnTo>
                    <a:pt x="874056" y="3271330"/>
                  </a:lnTo>
                  <a:lnTo>
                    <a:pt x="941560" y="3262914"/>
                  </a:lnTo>
                  <a:lnTo>
                    <a:pt x="1005573" y="3249689"/>
                  </a:lnTo>
                  <a:lnTo>
                    <a:pt x="1062602" y="3234059"/>
                  </a:lnTo>
                  <a:lnTo>
                    <a:pt x="1112647" y="3217228"/>
                  </a:lnTo>
                  <a:lnTo>
                    <a:pt x="1133597" y="3210015"/>
                  </a:lnTo>
                  <a:lnTo>
                    <a:pt x="1161529" y="3201598"/>
                  </a:lnTo>
                  <a:lnTo>
                    <a:pt x="1191790" y="3193183"/>
                  </a:lnTo>
                  <a:lnTo>
                    <a:pt x="1223213" y="3184767"/>
                  </a:lnTo>
                  <a:lnTo>
                    <a:pt x="1256965" y="3179958"/>
                  </a:lnTo>
                  <a:lnTo>
                    <a:pt x="1290717" y="3177554"/>
                  </a:lnTo>
                  <a:lnTo>
                    <a:pt x="1319814" y="3182363"/>
                  </a:lnTo>
                  <a:lnTo>
                    <a:pt x="1345419" y="3193183"/>
                  </a:lnTo>
                  <a:lnTo>
                    <a:pt x="1368696" y="3214824"/>
                  </a:lnTo>
                  <a:lnTo>
                    <a:pt x="1389645" y="3249689"/>
                  </a:lnTo>
                  <a:lnTo>
                    <a:pt x="1409430" y="3294173"/>
                  </a:lnTo>
                  <a:lnTo>
                    <a:pt x="1428052" y="3345869"/>
                  </a:lnTo>
                  <a:lnTo>
                    <a:pt x="1443182" y="3404780"/>
                  </a:lnTo>
                  <a:lnTo>
                    <a:pt x="1458312" y="3466094"/>
                  </a:lnTo>
                  <a:lnTo>
                    <a:pt x="1471115" y="3529813"/>
                  </a:lnTo>
                  <a:lnTo>
                    <a:pt x="1482754" y="3594736"/>
                  </a:lnTo>
                  <a:lnTo>
                    <a:pt x="1487029" y="3618138"/>
                  </a:lnTo>
                  <a:lnTo>
                    <a:pt x="3090086" y="3618138"/>
                  </a:lnTo>
                  <a:lnTo>
                    <a:pt x="3088874" y="3615173"/>
                  </a:lnTo>
                  <a:lnTo>
                    <a:pt x="3067926" y="3553859"/>
                  </a:lnTo>
                  <a:lnTo>
                    <a:pt x="3049304" y="3486532"/>
                  </a:lnTo>
                  <a:lnTo>
                    <a:pt x="3030682" y="3420409"/>
                  </a:lnTo>
                  <a:lnTo>
                    <a:pt x="3019039" y="3381117"/>
                  </a:lnTo>
                  <a:cubicBezTo>
                    <a:pt x="2916596" y="3085457"/>
                    <a:pt x="2189761" y="2865156"/>
                    <a:pt x="1581345" y="2720212"/>
                  </a:cubicBezTo>
                  <a:cubicBezTo>
                    <a:pt x="1045124" y="2571338"/>
                    <a:pt x="651082" y="2065638"/>
                    <a:pt x="651082" y="1464934"/>
                  </a:cubicBezTo>
                  <a:cubicBezTo>
                    <a:pt x="651082" y="745769"/>
                    <a:pt x="1018501" y="171149"/>
                    <a:pt x="1912553" y="162771"/>
                  </a:cubicBezTo>
                  <a:cubicBezTo>
                    <a:pt x="2250796" y="159602"/>
                    <a:pt x="2458856" y="294299"/>
                    <a:pt x="2635535" y="395564"/>
                  </a:cubicBezTo>
                  <a:lnTo>
                    <a:pt x="2633024" y="398652"/>
                  </a:lnTo>
                  <a:cubicBezTo>
                    <a:pt x="3097872" y="776605"/>
                    <a:pt x="3170184" y="1459033"/>
                    <a:pt x="2794867" y="1926012"/>
                  </a:cubicBezTo>
                  <a:lnTo>
                    <a:pt x="2957653" y="2056846"/>
                  </a:lnTo>
                  <a:cubicBezTo>
                    <a:pt x="3404939" y="1500322"/>
                    <a:pt x="3318761" y="687035"/>
                    <a:pt x="2764776" y="236609"/>
                  </a:cubicBezTo>
                  <a:lnTo>
                    <a:pt x="2763561" y="238103"/>
                  </a:lnTo>
                  <a:lnTo>
                    <a:pt x="2752521" y="230833"/>
                  </a:lnTo>
                  <a:lnTo>
                    <a:pt x="2653593" y="176731"/>
                  </a:lnTo>
                  <a:lnTo>
                    <a:pt x="2545354" y="131046"/>
                  </a:lnTo>
                  <a:lnTo>
                    <a:pt x="2433624" y="88967"/>
                  </a:lnTo>
                  <a:lnTo>
                    <a:pt x="2312583" y="56506"/>
                  </a:lnTo>
                  <a:lnTo>
                    <a:pt x="2185723" y="30056"/>
                  </a:lnTo>
                  <a:lnTo>
                    <a:pt x="2053042" y="12022"/>
                  </a:lnTo>
                  <a:lnTo>
                    <a:pt x="1913381" y="12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grpSp>
        <p:nvGrpSpPr>
          <p:cNvPr id="11" name="Graphic 33">
            <a:extLst>
              <a:ext uri="{FF2B5EF4-FFF2-40B4-BE49-F238E27FC236}">
                <a16:creationId xmlns:a16="http://schemas.microsoft.com/office/drawing/2014/main" id="{EA9DF64B-3709-4045-8225-E2F437E83AA5}"/>
              </a:ext>
            </a:extLst>
          </p:cNvPr>
          <p:cNvGrpSpPr/>
          <p:nvPr/>
        </p:nvGrpSpPr>
        <p:grpSpPr>
          <a:xfrm>
            <a:off x="5125829" y="2315367"/>
            <a:ext cx="1127018" cy="1088764"/>
            <a:chOff x="7417766" y="2398091"/>
            <a:chExt cx="1826521" cy="1647826"/>
          </a:xfrm>
          <a:solidFill>
            <a:schemeClr val="accent4"/>
          </a:solidFill>
        </p:grpSpPr>
        <p:sp>
          <p:nvSpPr>
            <p:cNvPr id="12" name="Freeform: Shape 34">
              <a:extLst>
                <a:ext uri="{FF2B5EF4-FFF2-40B4-BE49-F238E27FC236}">
                  <a16:creationId xmlns:a16="http://schemas.microsoft.com/office/drawing/2014/main" id="{515535C6-8C0B-4095-A7BE-4ACD534AA53C}"/>
                </a:ext>
              </a:extLst>
            </p:cNvPr>
            <p:cNvSpPr/>
            <p:nvPr/>
          </p:nvSpPr>
          <p:spPr>
            <a:xfrm>
              <a:off x="7417766" y="2398092"/>
              <a:ext cx="885825" cy="1647825"/>
            </a:xfrm>
            <a:custGeom>
              <a:avLst/>
              <a:gdLst>
                <a:gd name="connsiteX0" fmla="*/ 749141 w 885825"/>
                <a:gd name="connsiteY0" fmla="*/ 1281042 h 1647825"/>
                <a:gd name="connsiteX1" fmla="*/ 858679 w 885825"/>
                <a:gd name="connsiteY1" fmla="*/ 1312474 h 1647825"/>
                <a:gd name="connsiteX2" fmla="*/ 858679 w 885825"/>
                <a:gd name="connsiteY2" fmla="*/ 1287709 h 1647825"/>
                <a:gd name="connsiteX3" fmla="*/ 861536 w 885825"/>
                <a:gd name="connsiteY3" fmla="*/ 1006722 h 1647825"/>
                <a:gd name="connsiteX4" fmla="*/ 855821 w 885825"/>
                <a:gd name="connsiteY4" fmla="*/ 975289 h 1647825"/>
                <a:gd name="connsiteX5" fmla="*/ 791051 w 885825"/>
                <a:gd name="connsiteY5" fmla="*/ 885754 h 1647825"/>
                <a:gd name="connsiteX6" fmla="*/ 770096 w 885825"/>
                <a:gd name="connsiteY6" fmla="*/ 880039 h 1647825"/>
                <a:gd name="connsiteX7" fmla="*/ 745331 w 885825"/>
                <a:gd name="connsiteY7" fmla="*/ 880039 h 1647825"/>
                <a:gd name="connsiteX8" fmla="*/ 718661 w 885825"/>
                <a:gd name="connsiteY8" fmla="*/ 884802 h 1647825"/>
                <a:gd name="connsiteX9" fmla="*/ 630079 w 885825"/>
                <a:gd name="connsiteY9" fmla="*/ 1042917 h 1647825"/>
                <a:gd name="connsiteX10" fmla="*/ 618649 w 885825"/>
                <a:gd name="connsiteY10" fmla="*/ 1060062 h 1647825"/>
                <a:gd name="connsiteX11" fmla="*/ 604361 w 885825"/>
                <a:gd name="connsiteY11" fmla="*/ 1049584 h 1647825"/>
                <a:gd name="connsiteX12" fmla="*/ 711041 w 885825"/>
                <a:gd name="connsiteY12" fmla="*/ 859084 h 1647825"/>
                <a:gd name="connsiteX13" fmla="*/ 737711 w 885825"/>
                <a:gd name="connsiteY13" fmla="*/ 854322 h 1647825"/>
                <a:gd name="connsiteX14" fmla="*/ 768191 w 885825"/>
                <a:gd name="connsiteY14" fmla="*/ 857179 h 1647825"/>
                <a:gd name="connsiteX15" fmla="*/ 846296 w 885825"/>
                <a:gd name="connsiteY15" fmla="*/ 891469 h 1647825"/>
                <a:gd name="connsiteX16" fmla="*/ 855821 w 885825"/>
                <a:gd name="connsiteY16" fmla="*/ 707637 h 1647825"/>
                <a:gd name="connsiteX17" fmla="*/ 856774 w 885825"/>
                <a:gd name="connsiteY17" fmla="*/ 681919 h 1647825"/>
                <a:gd name="connsiteX18" fmla="*/ 863441 w 885825"/>
                <a:gd name="connsiteY18" fmla="*/ 650487 h 1647825"/>
                <a:gd name="connsiteX19" fmla="*/ 868204 w 885825"/>
                <a:gd name="connsiteY19" fmla="*/ 619054 h 1647825"/>
                <a:gd name="connsiteX20" fmla="*/ 856774 w 885825"/>
                <a:gd name="connsiteY20" fmla="*/ 311397 h 1647825"/>
                <a:gd name="connsiteX21" fmla="*/ 856774 w 885825"/>
                <a:gd name="connsiteY21" fmla="*/ 280917 h 1647825"/>
                <a:gd name="connsiteX22" fmla="*/ 856774 w 885825"/>
                <a:gd name="connsiteY22" fmla="*/ 220909 h 1647825"/>
                <a:gd name="connsiteX23" fmla="*/ 854869 w 885825"/>
                <a:gd name="connsiteY23" fmla="*/ 221862 h 1647825"/>
                <a:gd name="connsiteX24" fmla="*/ 776764 w 885825"/>
                <a:gd name="connsiteY24" fmla="*/ 71367 h 1647825"/>
                <a:gd name="connsiteX25" fmla="*/ 750094 w 885825"/>
                <a:gd name="connsiteY25" fmla="*/ 50412 h 1647825"/>
                <a:gd name="connsiteX26" fmla="*/ 656749 w 885825"/>
                <a:gd name="connsiteY26" fmla="*/ 12312 h 1647825"/>
                <a:gd name="connsiteX27" fmla="*/ 623411 w 885825"/>
                <a:gd name="connsiteY27" fmla="*/ 8502 h 1647825"/>
                <a:gd name="connsiteX28" fmla="*/ 391954 w 885825"/>
                <a:gd name="connsiteY28" fmla="*/ 227577 h 1647825"/>
                <a:gd name="connsiteX29" fmla="*/ 405289 w 885825"/>
                <a:gd name="connsiteY29" fmla="*/ 253294 h 1647825"/>
                <a:gd name="connsiteX30" fmla="*/ 520541 w 885825"/>
                <a:gd name="connsiteY30" fmla="*/ 332352 h 1647825"/>
                <a:gd name="connsiteX31" fmla="*/ 551021 w 885825"/>
                <a:gd name="connsiteY31" fmla="*/ 335209 h 1647825"/>
                <a:gd name="connsiteX32" fmla="*/ 718661 w 885825"/>
                <a:gd name="connsiteY32" fmla="*/ 198049 h 1647825"/>
                <a:gd name="connsiteX33" fmla="*/ 722471 w 885825"/>
                <a:gd name="connsiteY33" fmla="*/ 163759 h 1647825"/>
                <a:gd name="connsiteX34" fmla="*/ 743426 w 885825"/>
                <a:gd name="connsiteY34" fmla="*/ 146614 h 1647825"/>
                <a:gd name="connsiteX35" fmla="*/ 758666 w 885825"/>
                <a:gd name="connsiteY35" fmla="*/ 164712 h 1647825"/>
                <a:gd name="connsiteX36" fmla="*/ 635794 w 885825"/>
                <a:gd name="connsiteY36" fmla="*/ 353307 h 1647825"/>
                <a:gd name="connsiteX37" fmla="*/ 708184 w 885825"/>
                <a:gd name="connsiteY37" fmla="*/ 407599 h 1647825"/>
                <a:gd name="connsiteX38" fmla="*/ 726281 w 885825"/>
                <a:gd name="connsiteY38" fmla="*/ 432364 h 1647825"/>
                <a:gd name="connsiteX39" fmla="*/ 757714 w 885825"/>
                <a:gd name="connsiteY39" fmla="*/ 584764 h 1647825"/>
                <a:gd name="connsiteX40" fmla="*/ 751046 w 885825"/>
                <a:gd name="connsiteY40" fmla="*/ 611434 h 1647825"/>
                <a:gd name="connsiteX41" fmla="*/ 741521 w 885825"/>
                <a:gd name="connsiteY41" fmla="*/ 637152 h 1647825"/>
                <a:gd name="connsiteX42" fmla="*/ 727234 w 885825"/>
                <a:gd name="connsiteY42" fmla="*/ 661917 h 1647825"/>
                <a:gd name="connsiteX43" fmla="*/ 687229 w 885825"/>
                <a:gd name="connsiteY43" fmla="*/ 706684 h 1647825"/>
                <a:gd name="connsiteX44" fmla="*/ 737711 w 885825"/>
                <a:gd name="connsiteY44" fmla="*/ 786694 h 1647825"/>
                <a:gd name="connsiteX45" fmla="*/ 760571 w 885825"/>
                <a:gd name="connsiteY45" fmla="*/ 796219 h 1647825"/>
                <a:gd name="connsiteX46" fmla="*/ 788194 w 885825"/>
                <a:gd name="connsiteY46" fmla="*/ 799077 h 1647825"/>
                <a:gd name="connsiteX47" fmla="*/ 783431 w 885825"/>
                <a:gd name="connsiteY47" fmla="*/ 835272 h 1647825"/>
                <a:gd name="connsiteX48" fmla="*/ 752951 w 885825"/>
                <a:gd name="connsiteY48" fmla="*/ 830509 h 1647825"/>
                <a:gd name="connsiteX49" fmla="*/ 724376 w 885825"/>
                <a:gd name="connsiteY49" fmla="*/ 820032 h 1647825"/>
                <a:gd name="connsiteX50" fmla="*/ 653891 w 885825"/>
                <a:gd name="connsiteY50" fmla="*/ 728592 h 1647825"/>
                <a:gd name="connsiteX51" fmla="*/ 381476 w 885825"/>
                <a:gd name="connsiteY51" fmla="*/ 658107 h 1647825"/>
                <a:gd name="connsiteX52" fmla="*/ 384334 w 885825"/>
                <a:gd name="connsiteY52" fmla="*/ 635247 h 1647825"/>
                <a:gd name="connsiteX53" fmla="*/ 411004 w 885825"/>
                <a:gd name="connsiteY53" fmla="*/ 639057 h 1647825"/>
                <a:gd name="connsiteX54" fmla="*/ 541496 w 885825"/>
                <a:gd name="connsiteY54" fmla="*/ 717162 h 1647825"/>
                <a:gd name="connsiteX55" fmla="*/ 552926 w 885825"/>
                <a:gd name="connsiteY55" fmla="*/ 716209 h 1647825"/>
                <a:gd name="connsiteX56" fmla="*/ 693896 w 885825"/>
                <a:gd name="connsiteY56" fmla="*/ 638104 h 1647825"/>
                <a:gd name="connsiteX57" fmla="*/ 710089 w 885825"/>
                <a:gd name="connsiteY57" fmla="*/ 608577 h 1647825"/>
                <a:gd name="connsiteX58" fmla="*/ 710089 w 885825"/>
                <a:gd name="connsiteY58" fmla="*/ 475227 h 1647825"/>
                <a:gd name="connsiteX59" fmla="*/ 693896 w 885825"/>
                <a:gd name="connsiteY59" fmla="*/ 445699 h 1647825"/>
                <a:gd name="connsiteX60" fmla="*/ 551974 w 885825"/>
                <a:gd name="connsiteY60" fmla="*/ 370452 h 1647825"/>
                <a:gd name="connsiteX61" fmla="*/ 532924 w 885825"/>
                <a:gd name="connsiteY61" fmla="*/ 368547 h 1647825"/>
                <a:gd name="connsiteX62" fmla="*/ 397669 w 885825"/>
                <a:gd name="connsiteY62" fmla="*/ 301872 h 1647825"/>
                <a:gd name="connsiteX63" fmla="*/ 371951 w 885825"/>
                <a:gd name="connsiteY63" fmla="*/ 293299 h 1647825"/>
                <a:gd name="connsiteX64" fmla="*/ 180499 w 885825"/>
                <a:gd name="connsiteY64" fmla="*/ 376167 h 1647825"/>
                <a:gd name="connsiteX65" fmla="*/ 175736 w 885825"/>
                <a:gd name="connsiteY65" fmla="*/ 505707 h 1647825"/>
                <a:gd name="connsiteX66" fmla="*/ 181451 w 885825"/>
                <a:gd name="connsiteY66" fmla="*/ 532377 h 1647825"/>
                <a:gd name="connsiteX67" fmla="*/ 202406 w 885825"/>
                <a:gd name="connsiteY67" fmla="*/ 580954 h 1647825"/>
                <a:gd name="connsiteX68" fmla="*/ 217646 w 885825"/>
                <a:gd name="connsiteY68" fmla="*/ 581907 h 1647825"/>
                <a:gd name="connsiteX69" fmla="*/ 239554 w 885825"/>
                <a:gd name="connsiteY69" fmla="*/ 580002 h 1647825"/>
                <a:gd name="connsiteX70" fmla="*/ 260509 w 885825"/>
                <a:gd name="connsiteY70" fmla="*/ 575239 h 1647825"/>
                <a:gd name="connsiteX71" fmla="*/ 344329 w 885825"/>
                <a:gd name="connsiteY71" fmla="*/ 490467 h 1647825"/>
                <a:gd name="connsiteX72" fmla="*/ 351949 w 885825"/>
                <a:gd name="connsiteY72" fmla="*/ 465702 h 1647825"/>
                <a:gd name="connsiteX73" fmla="*/ 361474 w 885825"/>
                <a:gd name="connsiteY73" fmla="*/ 415219 h 1647825"/>
                <a:gd name="connsiteX74" fmla="*/ 390049 w 885825"/>
                <a:gd name="connsiteY74" fmla="*/ 424744 h 1647825"/>
                <a:gd name="connsiteX75" fmla="*/ 325279 w 885825"/>
                <a:gd name="connsiteY75" fmla="*/ 580954 h 1647825"/>
                <a:gd name="connsiteX76" fmla="*/ 301466 w 885825"/>
                <a:gd name="connsiteY76" fmla="*/ 597147 h 1647825"/>
                <a:gd name="connsiteX77" fmla="*/ 218599 w 885825"/>
                <a:gd name="connsiteY77" fmla="*/ 618102 h 1647825"/>
                <a:gd name="connsiteX78" fmla="*/ 145256 w 885825"/>
                <a:gd name="connsiteY78" fmla="*/ 600957 h 1647825"/>
                <a:gd name="connsiteX79" fmla="*/ 7144 w 885825"/>
                <a:gd name="connsiteY79" fmla="*/ 817174 h 1647825"/>
                <a:gd name="connsiteX80" fmla="*/ 164306 w 885825"/>
                <a:gd name="connsiteY80" fmla="*/ 1041964 h 1647825"/>
                <a:gd name="connsiteX81" fmla="*/ 174784 w 885825"/>
                <a:gd name="connsiteY81" fmla="*/ 1041964 h 1647825"/>
                <a:gd name="connsiteX82" fmla="*/ 346234 w 885825"/>
                <a:gd name="connsiteY82" fmla="*/ 870514 h 1647825"/>
                <a:gd name="connsiteX83" fmla="*/ 367189 w 885825"/>
                <a:gd name="connsiteY83" fmla="*/ 853369 h 1647825"/>
                <a:gd name="connsiteX84" fmla="*/ 382429 w 885825"/>
                <a:gd name="connsiteY84" fmla="*/ 871467 h 1647825"/>
                <a:gd name="connsiteX85" fmla="*/ 346234 w 885825"/>
                <a:gd name="connsiteY85" fmla="*/ 987672 h 1647825"/>
                <a:gd name="connsiteX86" fmla="*/ 350044 w 885825"/>
                <a:gd name="connsiteY86" fmla="*/ 1021009 h 1647825"/>
                <a:gd name="connsiteX87" fmla="*/ 360521 w 885825"/>
                <a:gd name="connsiteY87" fmla="*/ 1052442 h 1647825"/>
                <a:gd name="connsiteX88" fmla="*/ 451009 w 885825"/>
                <a:gd name="connsiteY88" fmla="*/ 1141024 h 1647825"/>
                <a:gd name="connsiteX89" fmla="*/ 482441 w 885825"/>
                <a:gd name="connsiteY89" fmla="*/ 1150549 h 1647825"/>
                <a:gd name="connsiteX90" fmla="*/ 516731 w 885825"/>
                <a:gd name="connsiteY90" fmla="*/ 1154359 h 1647825"/>
                <a:gd name="connsiteX91" fmla="*/ 688181 w 885825"/>
                <a:gd name="connsiteY91" fmla="*/ 982909 h 1647825"/>
                <a:gd name="connsiteX92" fmla="*/ 709136 w 885825"/>
                <a:gd name="connsiteY92" fmla="*/ 965764 h 1647825"/>
                <a:gd name="connsiteX93" fmla="*/ 724376 w 885825"/>
                <a:gd name="connsiteY93" fmla="*/ 983862 h 1647825"/>
                <a:gd name="connsiteX94" fmla="*/ 721519 w 885825"/>
                <a:gd name="connsiteY94" fmla="*/ 1017199 h 1647825"/>
                <a:gd name="connsiteX95" fmla="*/ 684371 w 885825"/>
                <a:gd name="connsiteY95" fmla="*/ 1105782 h 1647825"/>
                <a:gd name="connsiteX96" fmla="*/ 663416 w 885825"/>
                <a:gd name="connsiteY96" fmla="*/ 1129595 h 1647825"/>
                <a:gd name="connsiteX97" fmla="*/ 517684 w 885825"/>
                <a:gd name="connsiteY97" fmla="*/ 1189602 h 1647825"/>
                <a:gd name="connsiteX98" fmla="*/ 488156 w 885825"/>
                <a:gd name="connsiteY98" fmla="*/ 1187697 h 1647825"/>
                <a:gd name="connsiteX99" fmla="*/ 459581 w 885825"/>
                <a:gd name="connsiteY99" fmla="*/ 1181982 h 1647825"/>
                <a:gd name="connsiteX100" fmla="*/ 315754 w 885825"/>
                <a:gd name="connsiteY100" fmla="*/ 1023867 h 1647825"/>
                <a:gd name="connsiteX101" fmla="*/ 172879 w 885825"/>
                <a:gd name="connsiteY101" fmla="*/ 1185792 h 1647825"/>
                <a:gd name="connsiteX102" fmla="*/ 341471 w 885825"/>
                <a:gd name="connsiteY102" fmla="*/ 1345812 h 1647825"/>
                <a:gd name="connsiteX103" fmla="*/ 373856 w 885825"/>
                <a:gd name="connsiteY103" fmla="*/ 1348670 h 1647825"/>
                <a:gd name="connsiteX104" fmla="*/ 386239 w 885825"/>
                <a:gd name="connsiteY104" fmla="*/ 1348670 h 1647825"/>
                <a:gd name="connsiteX105" fmla="*/ 383381 w 885825"/>
                <a:gd name="connsiteY105" fmla="*/ 1369624 h 1647825"/>
                <a:gd name="connsiteX106" fmla="*/ 382429 w 885825"/>
                <a:gd name="connsiteY106" fmla="*/ 1391532 h 1647825"/>
                <a:gd name="connsiteX107" fmla="*/ 527209 w 885825"/>
                <a:gd name="connsiteY107" fmla="*/ 1625847 h 1647825"/>
                <a:gd name="connsiteX108" fmla="*/ 558641 w 885825"/>
                <a:gd name="connsiteY108" fmla="*/ 1636324 h 1647825"/>
                <a:gd name="connsiteX109" fmla="*/ 756761 w 885825"/>
                <a:gd name="connsiteY109" fmla="*/ 1596320 h 1647825"/>
                <a:gd name="connsiteX110" fmla="*/ 777716 w 885825"/>
                <a:gd name="connsiteY110" fmla="*/ 1584890 h 1647825"/>
                <a:gd name="connsiteX111" fmla="*/ 858679 w 885825"/>
                <a:gd name="connsiteY111" fmla="*/ 1491545 h 1647825"/>
                <a:gd name="connsiteX112" fmla="*/ 791051 w 885825"/>
                <a:gd name="connsiteY112" fmla="*/ 1321999 h 1647825"/>
                <a:gd name="connsiteX113" fmla="*/ 771049 w 885825"/>
                <a:gd name="connsiteY113" fmla="*/ 1318190 h 1647825"/>
                <a:gd name="connsiteX114" fmla="*/ 750094 w 885825"/>
                <a:gd name="connsiteY114" fmla="*/ 1317237 h 1647825"/>
                <a:gd name="connsiteX115" fmla="*/ 608171 w 885825"/>
                <a:gd name="connsiteY115" fmla="*/ 1392484 h 1647825"/>
                <a:gd name="connsiteX116" fmla="*/ 591979 w 885825"/>
                <a:gd name="connsiteY116" fmla="*/ 1422012 h 1647825"/>
                <a:gd name="connsiteX117" fmla="*/ 576739 w 885825"/>
                <a:gd name="connsiteY117" fmla="*/ 1497259 h 1647825"/>
                <a:gd name="connsiteX118" fmla="*/ 552926 w 885825"/>
                <a:gd name="connsiteY118" fmla="*/ 1501070 h 1647825"/>
                <a:gd name="connsiteX119" fmla="*/ 546259 w 885825"/>
                <a:gd name="connsiteY119" fmla="*/ 1447729 h 1647825"/>
                <a:gd name="connsiteX120" fmla="*/ 552926 w 885825"/>
                <a:gd name="connsiteY120" fmla="*/ 1422965 h 1647825"/>
                <a:gd name="connsiteX121" fmla="*/ 565309 w 885825"/>
                <a:gd name="connsiteY121" fmla="*/ 1393437 h 1647825"/>
                <a:gd name="connsiteX122" fmla="*/ 749141 w 885825"/>
                <a:gd name="connsiteY122" fmla="*/ 1281042 h 1647825"/>
                <a:gd name="connsiteX123" fmla="*/ 164306 w 885825"/>
                <a:gd name="connsiteY123" fmla="*/ 969574 h 1647825"/>
                <a:gd name="connsiteX124" fmla="*/ 140494 w 885825"/>
                <a:gd name="connsiteY124" fmla="*/ 968622 h 1647825"/>
                <a:gd name="connsiteX125" fmla="*/ 118586 w 885825"/>
                <a:gd name="connsiteY125" fmla="*/ 678109 h 1647825"/>
                <a:gd name="connsiteX126" fmla="*/ 133826 w 885825"/>
                <a:gd name="connsiteY126" fmla="*/ 661917 h 1647825"/>
                <a:gd name="connsiteX127" fmla="*/ 134779 w 885825"/>
                <a:gd name="connsiteY127" fmla="*/ 661917 h 1647825"/>
                <a:gd name="connsiteX128" fmla="*/ 153829 w 885825"/>
                <a:gd name="connsiteY128" fmla="*/ 691444 h 1647825"/>
                <a:gd name="connsiteX129" fmla="*/ 153829 w 885825"/>
                <a:gd name="connsiteY129" fmla="*/ 692397 h 1647825"/>
                <a:gd name="connsiteX130" fmla="*/ 146209 w 885825"/>
                <a:gd name="connsiteY130" fmla="*/ 700969 h 1647825"/>
                <a:gd name="connsiteX131" fmla="*/ 165259 w 885825"/>
                <a:gd name="connsiteY131" fmla="*/ 942904 h 1647825"/>
                <a:gd name="connsiteX132" fmla="*/ 164306 w 885825"/>
                <a:gd name="connsiteY132" fmla="*/ 969574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749141" y="1281042"/>
                  </a:moveTo>
                  <a:cubicBezTo>
                    <a:pt x="789146" y="1281042"/>
                    <a:pt x="827246" y="1292472"/>
                    <a:pt x="858679" y="1312474"/>
                  </a:cubicBezTo>
                  <a:cubicBezTo>
                    <a:pt x="858679" y="1312474"/>
                    <a:pt x="858679" y="1302949"/>
                    <a:pt x="858679" y="1287709"/>
                  </a:cubicBezTo>
                  <a:cubicBezTo>
                    <a:pt x="874871" y="1196270"/>
                    <a:pt x="875824" y="1101972"/>
                    <a:pt x="861536" y="1006722"/>
                  </a:cubicBezTo>
                  <a:cubicBezTo>
                    <a:pt x="859631" y="996244"/>
                    <a:pt x="857726" y="985767"/>
                    <a:pt x="855821" y="975289"/>
                  </a:cubicBezTo>
                  <a:cubicBezTo>
                    <a:pt x="847249" y="938142"/>
                    <a:pt x="828199" y="900042"/>
                    <a:pt x="791051" y="885754"/>
                  </a:cubicBezTo>
                  <a:cubicBezTo>
                    <a:pt x="784384" y="882897"/>
                    <a:pt x="777716" y="880992"/>
                    <a:pt x="770096" y="880039"/>
                  </a:cubicBezTo>
                  <a:cubicBezTo>
                    <a:pt x="762476" y="879087"/>
                    <a:pt x="753904" y="879087"/>
                    <a:pt x="745331" y="880039"/>
                  </a:cubicBezTo>
                  <a:cubicBezTo>
                    <a:pt x="736759" y="880992"/>
                    <a:pt x="727234" y="881944"/>
                    <a:pt x="718661" y="884802"/>
                  </a:cubicBezTo>
                  <a:cubicBezTo>
                    <a:pt x="651034" y="903852"/>
                    <a:pt x="611029" y="975289"/>
                    <a:pt x="630079" y="1042917"/>
                  </a:cubicBezTo>
                  <a:cubicBezTo>
                    <a:pt x="631984" y="1050537"/>
                    <a:pt x="627221" y="1059109"/>
                    <a:pt x="618649" y="1060062"/>
                  </a:cubicBezTo>
                  <a:cubicBezTo>
                    <a:pt x="611981" y="1061014"/>
                    <a:pt x="606266" y="1056252"/>
                    <a:pt x="604361" y="1049584"/>
                  </a:cubicBezTo>
                  <a:cubicBezTo>
                    <a:pt x="581501" y="967669"/>
                    <a:pt x="629126" y="881944"/>
                    <a:pt x="711041" y="859084"/>
                  </a:cubicBezTo>
                  <a:cubicBezTo>
                    <a:pt x="719614" y="856227"/>
                    <a:pt x="729139" y="855274"/>
                    <a:pt x="737711" y="854322"/>
                  </a:cubicBezTo>
                  <a:cubicBezTo>
                    <a:pt x="748189" y="854322"/>
                    <a:pt x="758666" y="855274"/>
                    <a:pt x="768191" y="857179"/>
                  </a:cubicBezTo>
                  <a:cubicBezTo>
                    <a:pt x="798671" y="853369"/>
                    <a:pt x="817721" y="891469"/>
                    <a:pt x="846296" y="891469"/>
                  </a:cubicBezTo>
                  <a:cubicBezTo>
                    <a:pt x="827246" y="834319"/>
                    <a:pt x="855821" y="767644"/>
                    <a:pt x="855821" y="707637"/>
                  </a:cubicBezTo>
                  <a:cubicBezTo>
                    <a:pt x="856774" y="699064"/>
                    <a:pt x="856774" y="690492"/>
                    <a:pt x="856774" y="681919"/>
                  </a:cubicBezTo>
                  <a:cubicBezTo>
                    <a:pt x="859631" y="671442"/>
                    <a:pt x="861536" y="660964"/>
                    <a:pt x="863441" y="650487"/>
                  </a:cubicBezTo>
                  <a:cubicBezTo>
                    <a:pt x="865346" y="640009"/>
                    <a:pt x="866299" y="629532"/>
                    <a:pt x="868204" y="619054"/>
                  </a:cubicBezTo>
                  <a:cubicBezTo>
                    <a:pt x="893921" y="510469"/>
                    <a:pt x="865346" y="415219"/>
                    <a:pt x="856774" y="311397"/>
                  </a:cubicBezTo>
                  <a:cubicBezTo>
                    <a:pt x="856774" y="300919"/>
                    <a:pt x="856774" y="290442"/>
                    <a:pt x="856774" y="280917"/>
                  </a:cubicBezTo>
                  <a:cubicBezTo>
                    <a:pt x="856774" y="243769"/>
                    <a:pt x="856774" y="220909"/>
                    <a:pt x="856774" y="220909"/>
                  </a:cubicBezTo>
                  <a:lnTo>
                    <a:pt x="854869" y="221862"/>
                  </a:lnTo>
                  <a:cubicBezTo>
                    <a:pt x="848201" y="162807"/>
                    <a:pt x="819626" y="109467"/>
                    <a:pt x="776764" y="71367"/>
                  </a:cubicBezTo>
                  <a:cubicBezTo>
                    <a:pt x="768191" y="63747"/>
                    <a:pt x="759619" y="57079"/>
                    <a:pt x="750094" y="50412"/>
                  </a:cubicBezTo>
                  <a:cubicBezTo>
                    <a:pt x="721519" y="31362"/>
                    <a:pt x="690086" y="18027"/>
                    <a:pt x="656749" y="12312"/>
                  </a:cubicBezTo>
                  <a:cubicBezTo>
                    <a:pt x="645319" y="10407"/>
                    <a:pt x="634841" y="9454"/>
                    <a:pt x="623411" y="8502"/>
                  </a:cubicBezTo>
                  <a:cubicBezTo>
                    <a:pt x="502444" y="-4833"/>
                    <a:pt x="359569" y="80892"/>
                    <a:pt x="391954" y="227577"/>
                  </a:cubicBezTo>
                  <a:cubicBezTo>
                    <a:pt x="395764" y="236149"/>
                    <a:pt x="399574" y="244722"/>
                    <a:pt x="405289" y="253294"/>
                  </a:cubicBezTo>
                  <a:cubicBezTo>
                    <a:pt x="427196" y="290442"/>
                    <a:pt x="474821" y="328542"/>
                    <a:pt x="520541" y="332352"/>
                  </a:cubicBezTo>
                  <a:cubicBezTo>
                    <a:pt x="530066" y="334257"/>
                    <a:pt x="540544" y="335209"/>
                    <a:pt x="551021" y="335209"/>
                  </a:cubicBezTo>
                  <a:cubicBezTo>
                    <a:pt x="633889" y="335209"/>
                    <a:pt x="702469" y="276154"/>
                    <a:pt x="718661" y="198049"/>
                  </a:cubicBezTo>
                  <a:cubicBezTo>
                    <a:pt x="720566" y="186619"/>
                    <a:pt x="722471" y="175189"/>
                    <a:pt x="722471" y="163759"/>
                  </a:cubicBezTo>
                  <a:cubicBezTo>
                    <a:pt x="722471" y="153282"/>
                    <a:pt x="731996" y="144709"/>
                    <a:pt x="743426" y="146614"/>
                  </a:cubicBezTo>
                  <a:cubicBezTo>
                    <a:pt x="751999" y="147567"/>
                    <a:pt x="758666" y="156139"/>
                    <a:pt x="758666" y="164712"/>
                  </a:cubicBezTo>
                  <a:cubicBezTo>
                    <a:pt x="758666" y="248532"/>
                    <a:pt x="708184" y="320922"/>
                    <a:pt x="635794" y="353307"/>
                  </a:cubicBezTo>
                  <a:cubicBezTo>
                    <a:pt x="664369" y="365689"/>
                    <a:pt x="689134" y="384739"/>
                    <a:pt x="708184" y="407599"/>
                  </a:cubicBezTo>
                  <a:cubicBezTo>
                    <a:pt x="714851" y="415219"/>
                    <a:pt x="720566" y="423792"/>
                    <a:pt x="726281" y="432364"/>
                  </a:cubicBezTo>
                  <a:cubicBezTo>
                    <a:pt x="771049" y="473322"/>
                    <a:pt x="761524" y="530472"/>
                    <a:pt x="757714" y="584764"/>
                  </a:cubicBezTo>
                  <a:cubicBezTo>
                    <a:pt x="755809" y="593337"/>
                    <a:pt x="753904" y="602862"/>
                    <a:pt x="751046" y="611434"/>
                  </a:cubicBezTo>
                  <a:cubicBezTo>
                    <a:pt x="748189" y="620007"/>
                    <a:pt x="745331" y="628579"/>
                    <a:pt x="741521" y="637152"/>
                  </a:cubicBezTo>
                  <a:cubicBezTo>
                    <a:pt x="737711" y="645724"/>
                    <a:pt x="732949" y="654297"/>
                    <a:pt x="727234" y="661917"/>
                  </a:cubicBezTo>
                  <a:cubicBezTo>
                    <a:pt x="716756" y="678109"/>
                    <a:pt x="703421" y="693349"/>
                    <a:pt x="687229" y="706684"/>
                  </a:cubicBezTo>
                  <a:cubicBezTo>
                    <a:pt x="689134" y="740974"/>
                    <a:pt x="709136" y="771454"/>
                    <a:pt x="737711" y="786694"/>
                  </a:cubicBezTo>
                  <a:cubicBezTo>
                    <a:pt x="744379" y="790504"/>
                    <a:pt x="752951" y="794314"/>
                    <a:pt x="760571" y="796219"/>
                  </a:cubicBezTo>
                  <a:cubicBezTo>
                    <a:pt x="771049" y="791457"/>
                    <a:pt x="780574" y="794314"/>
                    <a:pt x="788194" y="799077"/>
                  </a:cubicBezTo>
                  <a:cubicBezTo>
                    <a:pt x="810101" y="816222"/>
                    <a:pt x="800576" y="825747"/>
                    <a:pt x="783431" y="835272"/>
                  </a:cubicBezTo>
                  <a:cubicBezTo>
                    <a:pt x="773906" y="838129"/>
                    <a:pt x="762476" y="837177"/>
                    <a:pt x="752951" y="830509"/>
                  </a:cubicBezTo>
                  <a:cubicBezTo>
                    <a:pt x="743426" y="827652"/>
                    <a:pt x="733901" y="824794"/>
                    <a:pt x="724376" y="820032"/>
                  </a:cubicBezTo>
                  <a:cubicBezTo>
                    <a:pt x="689134" y="801934"/>
                    <a:pt x="662464" y="768597"/>
                    <a:pt x="653891" y="728592"/>
                  </a:cubicBezTo>
                  <a:cubicBezTo>
                    <a:pt x="559594" y="780027"/>
                    <a:pt x="439579" y="750499"/>
                    <a:pt x="381476" y="658107"/>
                  </a:cubicBezTo>
                  <a:cubicBezTo>
                    <a:pt x="376714" y="650487"/>
                    <a:pt x="377666" y="640962"/>
                    <a:pt x="384334" y="635247"/>
                  </a:cubicBezTo>
                  <a:cubicBezTo>
                    <a:pt x="392906" y="627627"/>
                    <a:pt x="405289" y="629532"/>
                    <a:pt x="411004" y="639057"/>
                  </a:cubicBezTo>
                  <a:cubicBezTo>
                    <a:pt x="440531" y="685729"/>
                    <a:pt x="490061" y="713352"/>
                    <a:pt x="541496" y="717162"/>
                  </a:cubicBezTo>
                  <a:cubicBezTo>
                    <a:pt x="545306" y="715257"/>
                    <a:pt x="548164" y="716209"/>
                    <a:pt x="552926" y="716209"/>
                  </a:cubicBezTo>
                  <a:cubicBezTo>
                    <a:pt x="611981" y="716209"/>
                    <a:pt x="663416" y="684777"/>
                    <a:pt x="693896" y="638104"/>
                  </a:cubicBezTo>
                  <a:cubicBezTo>
                    <a:pt x="699611" y="628579"/>
                    <a:pt x="705326" y="619054"/>
                    <a:pt x="710089" y="608577"/>
                  </a:cubicBezTo>
                  <a:cubicBezTo>
                    <a:pt x="732949" y="557142"/>
                    <a:pt x="723424" y="519042"/>
                    <a:pt x="710089" y="475227"/>
                  </a:cubicBezTo>
                  <a:cubicBezTo>
                    <a:pt x="705326" y="464749"/>
                    <a:pt x="700564" y="455224"/>
                    <a:pt x="693896" y="445699"/>
                  </a:cubicBezTo>
                  <a:cubicBezTo>
                    <a:pt x="663416" y="399979"/>
                    <a:pt x="611029" y="370452"/>
                    <a:pt x="551974" y="370452"/>
                  </a:cubicBezTo>
                  <a:cubicBezTo>
                    <a:pt x="546259" y="370452"/>
                    <a:pt x="539591" y="369499"/>
                    <a:pt x="532924" y="368547"/>
                  </a:cubicBezTo>
                  <a:cubicBezTo>
                    <a:pt x="485299" y="347592"/>
                    <a:pt x="440531" y="319017"/>
                    <a:pt x="397669" y="301872"/>
                  </a:cubicBezTo>
                  <a:cubicBezTo>
                    <a:pt x="389096" y="298062"/>
                    <a:pt x="380524" y="295204"/>
                    <a:pt x="371951" y="293299"/>
                  </a:cubicBezTo>
                  <a:cubicBezTo>
                    <a:pt x="294799" y="280917"/>
                    <a:pt x="209074" y="299967"/>
                    <a:pt x="180499" y="376167"/>
                  </a:cubicBezTo>
                  <a:cubicBezTo>
                    <a:pt x="170974" y="423792"/>
                    <a:pt x="161449" y="461892"/>
                    <a:pt x="175736" y="505707"/>
                  </a:cubicBezTo>
                  <a:cubicBezTo>
                    <a:pt x="177641" y="515232"/>
                    <a:pt x="179546" y="523804"/>
                    <a:pt x="181451" y="532377"/>
                  </a:cubicBezTo>
                  <a:cubicBezTo>
                    <a:pt x="186214" y="549522"/>
                    <a:pt x="193834" y="565714"/>
                    <a:pt x="202406" y="580954"/>
                  </a:cubicBezTo>
                  <a:cubicBezTo>
                    <a:pt x="207169" y="581907"/>
                    <a:pt x="211931" y="581907"/>
                    <a:pt x="217646" y="581907"/>
                  </a:cubicBezTo>
                  <a:cubicBezTo>
                    <a:pt x="225266" y="581907"/>
                    <a:pt x="231934" y="580954"/>
                    <a:pt x="239554" y="580002"/>
                  </a:cubicBezTo>
                  <a:cubicBezTo>
                    <a:pt x="247174" y="579049"/>
                    <a:pt x="253841" y="577144"/>
                    <a:pt x="260509" y="575239"/>
                  </a:cubicBezTo>
                  <a:cubicBezTo>
                    <a:pt x="305276" y="563809"/>
                    <a:pt x="330041" y="530472"/>
                    <a:pt x="344329" y="490467"/>
                  </a:cubicBezTo>
                  <a:cubicBezTo>
                    <a:pt x="347186" y="482847"/>
                    <a:pt x="350044" y="474274"/>
                    <a:pt x="351949" y="465702"/>
                  </a:cubicBezTo>
                  <a:cubicBezTo>
                    <a:pt x="361474" y="443794"/>
                    <a:pt x="361474" y="434269"/>
                    <a:pt x="361474" y="415219"/>
                  </a:cubicBezTo>
                  <a:cubicBezTo>
                    <a:pt x="370999" y="415219"/>
                    <a:pt x="390049" y="415219"/>
                    <a:pt x="390049" y="424744"/>
                  </a:cubicBezTo>
                  <a:cubicBezTo>
                    <a:pt x="399574" y="481894"/>
                    <a:pt x="361474" y="539044"/>
                    <a:pt x="325279" y="580954"/>
                  </a:cubicBezTo>
                  <a:cubicBezTo>
                    <a:pt x="317659" y="587622"/>
                    <a:pt x="310039" y="592384"/>
                    <a:pt x="301466" y="597147"/>
                  </a:cubicBezTo>
                  <a:cubicBezTo>
                    <a:pt x="276701" y="610482"/>
                    <a:pt x="248126" y="618102"/>
                    <a:pt x="218599" y="618102"/>
                  </a:cubicBezTo>
                  <a:cubicBezTo>
                    <a:pt x="191929" y="618102"/>
                    <a:pt x="168116" y="611434"/>
                    <a:pt x="145256" y="600957"/>
                  </a:cubicBezTo>
                  <a:cubicBezTo>
                    <a:pt x="64294" y="638104"/>
                    <a:pt x="7144" y="720972"/>
                    <a:pt x="7144" y="817174"/>
                  </a:cubicBezTo>
                  <a:cubicBezTo>
                    <a:pt x="7144" y="920044"/>
                    <a:pt x="72866" y="1008627"/>
                    <a:pt x="164306" y="1041964"/>
                  </a:cubicBezTo>
                  <a:cubicBezTo>
                    <a:pt x="168116" y="1041964"/>
                    <a:pt x="170974" y="1041964"/>
                    <a:pt x="174784" y="1041964"/>
                  </a:cubicBezTo>
                  <a:cubicBezTo>
                    <a:pt x="269081" y="1041964"/>
                    <a:pt x="346234" y="964812"/>
                    <a:pt x="346234" y="870514"/>
                  </a:cubicBezTo>
                  <a:cubicBezTo>
                    <a:pt x="346234" y="860037"/>
                    <a:pt x="355759" y="851464"/>
                    <a:pt x="367189" y="853369"/>
                  </a:cubicBezTo>
                  <a:cubicBezTo>
                    <a:pt x="375761" y="854322"/>
                    <a:pt x="382429" y="862894"/>
                    <a:pt x="382429" y="871467"/>
                  </a:cubicBezTo>
                  <a:cubicBezTo>
                    <a:pt x="382429" y="914329"/>
                    <a:pt x="369094" y="954334"/>
                    <a:pt x="346234" y="987672"/>
                  </a:cubicBezTo>
                  <a:cubicBezTo>
                    <a:pt x="346234" y="999102"/>
                    <a:pt x="348139" y="1010532"/>
                    <a:pt x="350044" y="1021009"/>
                  </a:cubicBezTo>
                  <a:cubicBezTo>
                    <a:pt x="352901" y="1031487"/>
                    <a:pt x="355759" y="1041964"/>
                    <a:pt x="360521" y="1052442"/>
                  </a:cubicBezTo>
                  <a:cubicBezTo>
                    <a:pt x="372904" y="1100067"/>
                    <a:pt x="401479" y="1128642"/>
                    <a:pt x="451009" y="1141024"/>
                  </a:cubicBezTo>
                  <a:cubicBezTo>
                    <a:pt x="461486" y="1144834"/>
                    <a:pt x="471964" y="1148645"/>
                    <a:pt x="482441" y="1150549"/>
                  </a:cubicBezTo>
                  <a:cubicBezTo>
                    <a:pt x="493871" y="1152454"/>
                    <a:pt x="504349" y="1154359"/>
                    <a:pt x="516731" y="1154359"/>
                  </a:cubicBezTo>
                  <a:cubicBezTo>
                    <a:pt x="611029" y="1154359"/>
                    <a:pt x="688181" y="1077207"/>
                    <a:pt x="688181" y="982909"/>
                  </a:cubicBezTo>
                  <a:cubicBezTo>
                    <a:pt x="688181" y="972432"/>
                    <a:pt x="697706" y="963859"/>
                    <a:pt x="709136" y="965764"/>
                  </a:cubicBezTo>
                  <a:cubicBezTo>
                    <a:pt x="717709" y="966717"/>
                    <a:pt x="724376" y="975289"/>
                    <a:pt x="724376" y="983862"/>
                  </a:cubicBezTo>
                  <a:cubicBezTo>
                    <a:pt x="724376" y="995292"/>
                    <a:pt x="723424" y="1006722"/>
                    <a:pt x="721519" y="1017199"/>
                  </a:cubicBezTo>
                  <a:cubicBezTo>
                    <a:pt x="725329" y="1052442"/>
                    <a:pt x="696754" y="1071492"/>
                    <a:pt x="684371" y="1105782"/>
                  </a:cubicBezTo>
                  <a:cubicBezTo>
                    <a:pt x="677704" y="1114354"/>
                    <a:pt x="671036" y="1121974"/>
                    <a:pt x="663416" y="1129595"/>
                  </a:cubicBezTo>
                  <a:cubicBezTo>
                    <a:pt x="626269" y="1166742"/>
                    <a:pt x="574834" y="1189602"/>
                    <a:pt x="517684" y="1189602"/>
                  </a:cubicBezTo>
                  <a:cubicBezTo>
                    <a:pt x="507206" y="1189602"/>
                    <a:pt x="497681" y="1188649"/>
                    <a:pt x="488156" y="1187697"/>
                  </a:cubicBezTo>
                  <a:cubicBezTo>
                    <a:pt x="478631" y="1186745"/>
                    <a:pt x="469106" y="1183887"/>
                    <a:pt x="459581" y="1181982"/>
                  </a:cubicBezTo>
                  <a:cubicBezTo>
                    <a:pt x="382429" y="1166742"/>
                    <a:pt x="334804" y="1100067"/>
                    <a:pt x="315754" y="1023867"/>
                  </a:cubicBezTo>
                  <a:cubicBezTo>
                    <a:pt x="249079" y="1071492"/>
                    <a:pt x="153829" y="1071492"/>
                    <a:pt x="172879" y="1185792"/>
                  </a:cubicBezTo>
                  <a:cubicBezTo>
                    <a:pt x="191929" y="1271517"/>
                    <a:pt x="258604" y="1338192"/>
                    <a:pt x="341471" y="1345812"/>
                  </a:cubicBezTo>
                  <a:cubicBezTo>
                    <a:pt x="351949" y="1347717"/>
                    <a:pt x="362426" y="1348670"/>
                    <a:pt x="373856" y="1348670"/>
                  </a:cubicBezTo>
                  <a:cubicBezTo>
                    <a:pt x="377666" y="1348670"/>
                    <a:pt x="381476" y="1348670"/>
                    <a:pt x="386239" y="1348670"/>
                  </a:cubicBezTo>
                  <a:cubicBezTo>
                    <a:pt x="385286" y="1355337"/>
                    <a:pt x="384334" y="1362957"/>
                    <a:pt x="383381" y="1369624"/>
                  </a:cubicBezTo>
                  <a:cubicBezTo>
                    <a:pt x="382429" y="1376292"/>
                    <a:pt x="382429" y="1383912"/>
                    <a:pt x="382429" y="1391532"/>
                  </a:cubicBezTo>
                  <a:cubicBezTo>
                    <a:pt x="373856" y="1500117"/>
                    <a:pt x="421481" y="1595367"/>
                    <a:pt x="527209" y="1625847"/>
                  </a:cubicBezTo>
                  <a:cubicBezTo>
                    <a:pt x="537686" y="1629657"/>
                    <a:pt x="548164" y="1633467"/>
                    <a:pt x="558641" y="1636324"/>
                  </a:cubicBezTo>
                  <a:cubicBezTo>
                    <a:pt x="623411" y="1652517"/>
                    <a:pt x="698659" y="1636324"/>
                    <a:pt x="756761" y="1596320"/>
                  </a:cubicBezTo>
                  <a:cubicBezTo>
                    <a:pt x="764381" y="1592509"/>
                    <a:pt x="771049" y="1588699"/>
                    <a:pt x="777716" y="1584890"/>
                  </a:cubicBezTo>
                  <a:cubicBezTo>
                    <a:pt x="812006" y="1563934"/>
                    <a:pt x="841534" y="1533454"/>
                    <a:pt x="858679" y="1491545"/>
                  </a:cubicBezTo>
                  <a:cubicBezTo>
                    <a:pt x="887254" y="1424870"/>
                    <a:pt x="877729" y="1339145"/>
                    <a:pt x="791051" y="1321999"/>
                  </a:cubicBezTo>
                  <a:cubicBezTo>
                    <a:pt x="784384" y="1320095"/>
                    <a:pt x="777716" y="1319142"/>
                    <a:pt x="771049" y="1318190"/>
                  </a:cubicBezTo>
                  <a:cubicBezTo>
                    <a:pt x="764381" y="1317237"/>
                    <a:pt x="757714" y="1317237"/>
                    <a:pt x="750094" y="1317237"/>
                  </a:cubicBezTo>
                  <a:cubicBezTo>
                    <a:pt x="691039" y="1317237"/>
                    <a:pt x="638651" y="1347717"/>
                    <a:pt x="608171" y="1392484"/>
                  </a:cubicBezTo>
                  <a:cubicBezTo>
                    <a:pt x="602456" y="1402009"/>
                    <a:pt x="596741" y="1411534"/>
                    <a:pt x="591979" y="1422012"/>
                  </a:cubicBezTo>
                  <a:cubicBezTo>
                    <a:pt x="577691" y="1445824"/>
                    <a:pt x="590074" y="1483924"/>
                    <a:pt x="576739" y="1497259"/>
                  </a:cubicBezTo>
                  <a:cubicBezTo>
                    <a:pt x="571976" y="1502022"/>
                    <a:pt x="565309" y="1503927"/>
                    <a:pt x="552926" y="1501070"/>
                  </a:cubicBezTo>
                  <a:cubicBezTo>
                    <a:pt x="543401" y="1482020"/>
                    <a:pt x="543401" y="1462970"/>
                    <a:pt x="546259" y="1447729"/>
                  </a:cubicBezTo>
                  <a:cubicBezTo>
                    <a:pt x="548164" y="1439157"/>
                    <a:pt x="551021" y="1430584"/>
                    <a:pt x="552926" y="1422965"/>
                  </a:cubicBezTo>
                  <a:cubicBezTo>
                    <a:pt x="556736" y="1412487"/>
                    <a:pt x="560546" y="1402962"/>
                    <a:pt x="565309" y="1393437"/>
                  </a:cubicBezTo>
                  <a:cubicBezTo>
                    <a:pt x="600551" y="1326762"/>
                    <a:pt x="669131" y="1281042"/>
                    <a:pt x="749141" y="1281042"/>
                  </a:cubicBezTo>
                  <a:close/>
                  <a:moveTo>
                    <a:pt x="164306" y="969574"/>
                  </a:moveTo>
                  <a:cubicBezTo>
                    <a:pt x="157639" y="975289"/>
                    <a:pt x="147161" y="975289"/>
                    <a:pt x="140494" y="968622"/>
                  </a:cubicBezTo>
                  <a:cubicBezTo>
                    <a:pt x="54769" y="894327"/>
                    <a:pt x="45244" y="763834"/>
                    <a:pt x="118586" y="678109"/>
                  </a:cubicBezTo>
                  <a:cubicBezTo>
                    <a:pt x="123349" y="672394"/>
                    <a:pt x="129064" y="667632"/>
                    <a:pt x="133826" y="661917"/>
                  </a:cubicBezTo>
                  <a:cubicBezTo>
                    <a:pt x="133826" y="661917"/>
                    <a:pt x="134779" y="661917"/>
                    <a:pt x="134779" y="661917"/>
                  </a:cubicBezTo>
                  <a:lnTo>
                    <a:pt x="153829" y="691444"/>
                  </a:lnTo>
                  <a:cubicBezTo>
                    <a:pt x="153829" y="691444"/>
                    <a:pt x="153829" y="691444"/>
                    <a:pt x="153829" y="692397"/>
                  </a:cubicBezTo>
                  <a:cubicBezTo>
                    <a:pt x="150971" y="695254"/>
                    <a:pt x="148114" y="698112"/>
                    <a:pt x="146209" y="700969"/>
                  </a:cubicBezTo>
                  <a:cubicBezTo>
                    <a:pt x="84296" y="772407"/>
                    <a:pt x="92869" y="880992"/>
                    <a:pt x="165259" y="942904"/>
                  </a:cubicBezTo>
                  <a:cubicBezTo>
                    <a:pt x="172879" y="949572"/>
                    <a:pt x="172879" y="961954"/>
                    <a:pt x="164306" y="96957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35">
              <a:extLst>
                <a:ext uri="{FF2B5EF4-FFF2-40B4-BE49-F238E27FC236}">
                  <a16:creationId xmlns:a16="http://schemas.microsoft.com/office/drawing/2014/main" id="{5D0BD4CB-B29D-469B-BA05-B472758C801F}"/>
                </a:ext>
              </a:extLst>
            </p:cNvPr>
            <p:cNvSpPr/>
            <p:nvPr/>
          </p:nvSpPr>
          <p:spPr>
            <a:xfrm>
              <a:off x="8358461" y="2398091"/>
              <a:ext cx="885826" cy="1647825"/>
            </a:xfrm>
            <a:custGeom>
              <a:avLst/>
              <a:gdLst>
                <a:gd name="connsiteX0" fmla="*/ 320891 w 885825"/>
                <a:gd name="connsiteY0" fmla="*/ 1394389 h 1647825"/>
                <a:gd name="connsiteX1" fmla="*/ 333274 w 885825"/>
                <a:gd name="connsiteY1" fmla="*/ 1423917 h 1647825"/>
                <a:gd name="connsiteX2" fmla="*/ 339941 w 885825"/>
                <a:gd name="connsiteY2" fmla="*/ 1448682 h 1647825"/>
                <a:gd name="connsiteX3" fmla="*/ 333274 w 885825"/>
                <a:gd name="connsiteY3" fmla="*/ 1502022 h 1647825"/>
                <a:gd name="connsiteX4" fmla="*/ 309461 w 885825"/>
                <a:gd name="connsiteY4" fmla="*/ 1498212 h 1647825"/>
                <a:gd name="connsiteX5" fmla="*/ 294221 w 885825"/>
                <a:gd name="connsiteY5" fmla="*/ 1422964 h 1647825"/>
                <a:gd name="connsiteX6" fmla="*/ 278029 w 885825"/>
                <a:gd name="connsiteY6" fmla="*/ 1393437 h 1647825"/>
                <a:gd name="connsiteX7" fmla="*/ 136106 w 885825"/>
                <a:gd name="connsiteY7" fmla="*/ 1318189 h 1647825"/>
                <a:gd name="connsiteX8" fmla="*/ 115151 w 885825"/>
                <a:gd name="connsiteY8" fmla="*/ 1319142 h 1647825"/>
                <a:gd name="connsiteX9" fmla="*/ 95149 w 885825"/>
                <a:gd name="connsiteY9" fmla="*/ 1322952 h 1647825"/>
                <a:gd name="connsiteX10" fmla="*/ 27521 w 885825"/>
                <a:gd name="connsiteY10" fmla="*/ 1492497 h 1647825"/>
                <a:gd name="connsiteX11" fmla="*/ 108484 w 885825"/>
                <a:gd name="connsiteY11" fmla="*/ 1585842 h 1647825"/>
                <a:gd name="connsiteX12" fmla="*/ 129439 w 885825"/>
                <a:gd name="connsiteY12" fmla="*/ 1597272 h 1647825"/>
                <a:gd name="connsiteX13" fmla="*/ 327559 w 885825"/>
                <a:gd name="connsiteY13" fmla="*/ 1637277 h 1647825"/>
                <a:gd name="connsiteX14" fmla="*/ 358991 w 885825"/>
                <a:gd name="connsiteY14" fmla="*/ 1626800 h 1647825"/>
                <a:gd name="connsiteX15" fmla="*/ 503771 w 885825"/>
                <a:gd name="connsiteY15" fmla="*/ 1392484 h 1647825"/>
                <a:gd name="connsiteX16" fmla="*/ 502819 w 885825"/>
                <a:gd name="connsiteY16" fmla="*/ 1370577 h 1647825"/>
                <a:gd name="connsiteX17" fmla="*/ 499961 w 885825"/>
                <a:gd name="connsiteY17" fmla="*/ 1349622 h 1647825"/>
                <a:gd name="connsiteX18" fmla="*/ 512344 w 885825"/>
                <a:gd name="connsiteY18" fmla="*/ 1349622 h 1647825"/>
                <a:gd name="connsiteX19" fmla="*/ 544729 w 885825"/>
                <a:gd name="connsiteY19" fmla="*/ 1346764 h 1647825"/>
                <a:gd name="connsiteX20" fmla="*/ 713321 w 885825"/>
                <a:gd name="connsiteY20" fmla="*/ 1186744 h 1647825"/>
                <a:gd name="connsiteX21" fmla="*/ 570446 w 885825"/>
                <a:gd name="connsiteY21" fmla="*/ 1024819 h 1647825"/>
                <a:gd name="connsiteX22" fmla="*/ 426619 w 885825"/>
                <a:gd name="connsiteY22" fmla="*/ 1182934 h 1647825"/>
                <a:gd name="connsiteX23" fmla="*/ 398044 w 885825"/>
                <a:gd name="connsiteY23" fmla="*/ 1188650 h 1647825"/>
                <a:gd name="connsiteX24" fmla="*/ 368516 w 885825"/>
                <a:gd name="connsiteY24" fmla="*/ 1190554 h 1647825"/>
                <a:gd name="connsiteX25" fmla="*/ 222784 w 885825"/>
                <a:gd name="connsiteY25" fmla="*/ 1130547 h 1647825"/>
                <a:gd name="connsiteX26" fmla="*/ 201829 w 885825"/>
                <a:gd name="connsiteY26" fmla="*/ 1106734 h 1647825"/>
                <a:gd name="connsiteX27" fmla="*/ 164681 w 885825"/>
                <a:gd name="connsiteY27" fmla="*/ 1018152 h 1647825"/>
                <a:gd name="connsiteX28" fmla="*/ 161824 w 885825"/>
                <a:gd name="connsiteY28" fmla="*/ 984814 h 1647825"/>
                <a:gd name="connsiteX29" fmla="*/ 177064 w 885825"/>
                <a:gd name="connsiteY29" fmla="*/ 966717 h 1647825"/>
                <a:gd name="connsiteX30" fmla="*/ 198019 w 885825"/>
                <a:gd name="connsiteY30" fmla="*/ 983862 h 1647825"/>
                <a:gd name="connsiteX31" fmla="*/ 369469 w 885825"/>
                <a:gd name="connsiteY31" fmla="*/ 1155312 h 1647825"/>
                <a:gd name="connsiteX32" fmla="*/ 403759 w 885825"/>
                <a:gd name="connsiteY32" fmla="*/ 1151502 h 1647825"/>
                <a:gd name="connsiteX33" fmla="*/ 435191 w 885825"/>
                <a:gd name="connsiteY33" fmla="*/ 1141977 h 1647825"/>
                <a:gd name="connsiteX34" fmla="*/ 525679 w 885825"/>
                <a:gd name="connsiteY34" fmla="*/ 1053394 h 1647825"/>
                <a:gd name="connsiteX35" fmla="*/ 536156 w 885825"/>
                <a:gd name="connsiteY35" fmla="*/ 1021962 h 1647825"/>
                <a:gd name="connsiteX36" fmla="*/ 539966 w 885825"/>
                <a:gd name="connsiteY36" fmla="*/ 988624 h 1647825"/>
                <a:gd name="connsiteX37" fmla="*/ 503771 w 885825"/>
                <a:gd name="connsiteY37" fmla="*/ 872419 h 1647825"/>
                <a:gd name="connsiteX38" fmla="*/ 519011 w 885825"/>
                <a:gd name="connsiteY38" fmla="*/ 854322 h 1647825"/>
                <a:gd name="connsiteX39" fmla="*/ 539966 w 885825"/>
                <a:gd name="connsiteY39" fmla="*/ 871467 h 1647825"/>
                <a:gd name="connsiteX40" fmla="*/ 711416 w 885825"/>
                <a:gd name="connsiteY40" fmla="*/ 1042917 h 1647825"/>
                <a:gd name="connsiteX41" fmla="*/ 721894 w 885825"/>
                <a:gd name="connsiteY41" fmla="*/ 1042917 h 1647825"/>
                <a:gd name="connsiteX42" fmla="*/ 879056 w 885825"/>
                <a:gd name="connsiteY42" fmla="*/ 818127 h 1647825"/>
                <a:gd name="connsiteX43" fmla="*/ 739991 w 885825"/>
                <a:gd name="connsiteY43" fmla="*/ 600957 h 1647825"/>
                <a:gd name="connsiteX44" fmla="*/ 666649 w 885825"/>
                <a:gd name="connsiteY44" fmla="*/ 618102 h 1647825"/>
                <a:gd name="connsiteX45" fmla="*/ 583781 w 885825"/>
                <a:gd name="connsiteY45" fmla="*/ 597147 h 1647825"/>
                <a:gd name="connsiteX46" fmla="*/ 559969 w 885825"/>
                <a:gd name="connsiteY46" fmla="*/ 580954 h 1647825"/>
                <a:gd name="connsiteX47" fmla="*/ 495199 w 885825"/>
                <a:gd name="connsiteY47" fmla="*/ 424744 h 1647825"/>
                <a:gd name="connsiteX48" fmla="*/ 523774 w 885825"/>
                <a:gd name="connsiteY48" fmla="*/ 415219 h 1647825"/>
                <a:gd name="connsiteX49" fmla="*/ 533299 w 885825"/>
                <a:gd name="connsiteY49" fmla="*/ 465702 h 1647825"/>
                <a:gd name="connsiteX50" fmla="*/ 540919 w 885825"/>
                <a:gd name="connsiteY50" fmla="*/ 490467 h 1647825"/>
                <a:gd name="connsiteX51" fmla="*/ 624739 w 885825"/>
                <a:gd name="connsiteY51" fmla="*/ 575239 h 1647825"/>
                <a:gd name="connsiteX52" fmla="*/ 645694 w 885825"/>
                <a:gd name="connsiteY52" fmla="*/ 580002 h 1647825"/>
                <a:gd name="connsiteX53" fmla="*/ 667601 w 885825"/>
                <a:gd name="connsiteY53" fmla="*/ 581907 h 1647825"/>
                <a:gd name="connsiteX54" fmla="*/ 682841 w 885825"/>
                <a:gd name="connsiteY54" fmla="*/ 580954 h 1647825"/>
                <a:gd name="connsiteX55" fmla="*/ 703796 w 885825"/>
                <a:gd name="connsiteY55" fmla="*/ 532377 h 1647825"/>
                <a:gd name="connsiteX56" fmla="*/ 709511 w 885825"/>
                <a:gd name="connsiteY56" fmla="*/ 505707 h 1647825"/>
                <a:gd name="connsiteX57" fmla="*/ 704749 w 885825"/>
                <a:gd name="connsiteY57" fmla="*/ 376167 h 1647825"/>
                <a:gd name="connsiteX58" fmla="*/ 513296 w 885825"/>
                <a:gd name="connsiteY58" fmla="*/ 293299 h 1647825"/>
                <a:gd name="connsiteX59" fmla="*/ 487579 w 885825"/>
                <a:gd name="connsiteY59" fmla="*/ 301872 h 1647825"/>
                <a:gd name="connsiteX60" fmla="*/ 352324 w 885825"/>
                <a:gd name="connsiteY60" fmla="*/ 368547 h 1647825"/>
                <a:gd name="connsiteX61" fmla="*/ 333274 w 885825"/>
                <a:gd name="connsiteY61" fmla="*/ 370452 h 1647825"/>
                <a:gd name="connsiteX62" fmla="*/ 191351 w 885825"/>
                <a:gd name="connsiteY62" fmla="*/ 445699 h 1647825"/>
                <a:gd name="connsiteX63" fmla="*/ 175159 w 885825"/>
                <a:gd name="connsiteY63" fmla="*/ 475227 h 1647825"/>
                <a:gd name="connsiteX64" fmla="*/ 175159 w 885825"/>
                <a:gd name="connsiteY64" fmla="*/ 608577 h 1647825"/>
                <a:gd name="connsiteX65" fmla="*/ 191351 w 885825"/>
                <a:gd name="connsiteY65" fmla="*/ 638104 h 1647825"/>
                <a:gd name="connsiteX66" fmla="*/ 332321 w 885825"/>
                <a:gd name="connsiteY66" fmla="*/ 716209 h 1647825"/>
                <a:gd name="connsiteX67" fmla="*/ 343751 w 885825"/>
                <a:gd name="connsiteY67" fmla="*/ 717162 h 1647825"/>
                <a:gd name="connsiteX68" fmla="*/ 474244 w 885825"/>
                <a:gd name="connsiteY68" fmla="*/ 639057 h 1647825"/>
                <a:gd name="connsiteX69" fmla="*/ 500914 w 885825"/>
                <a:gd name="connsiteY69" fmla="*/ 635247 h 1647825"/>
                <a:gd name="connsiteX70" fmla="*/ 503771 w 885825"/>
                <a:gd name="connsiteY70" fmla="*/ 658107 h 1647825"/>
                <a:gd name="connsiteX71" fmla="*/ 231356 w 885825"/>
                <a:gd name="connsiteY71" fmla="*/ 728592 h 1647825"/>
                <a:gd name="connsiteX72" fmla="*/ 160871 w 885825"/>
                <a:gd name="connsiteY72" fmla="*/ 820032 h 1647825"/>
                <a:gd name="connsiteX73" fmla="*/ 132296 w 885825"/>
                <a:gd name="connsiteY73" fmla="*/ 830509 h 1647825"/>
                <a:gd name="connsiteX74" fmla="*/ 101816 w 885825"/>
                <a:gd name="connsiteY74" fmla="*/ 835272 h 1647825"/>
                <a:gd name="connsiteX75" fmla="*/ 97054 w 885825"/>
                <a:gd name="connsiteY75" fmla="*/ 799077 h 1647825"/>
                <a:gd name="connsiteX76" fmla="*/ 124676 w 885825"/>
                <a:gd name="connsiteY76" fmla="*/ 796219 h 1647825"/>
                <a:gd name="connsiteX77" fmla="*/ 147536 w 885825"/>
                <a:gd name="connsiteY77" fmla="*/ 786694 h 1647825"/>
                <a:gd name="connsiteX78" fmla="*/ 198019 w 885825"/>
                <a:gd name="connsiteY78" fmla="*/ 706684 h 1647825"/>
                <a:gd name="connsiteX79" fmla="*/ 158014 w 885825"/>
                <a:gd name="connsiteY79" fmla="*/ 661917 h 1647825"/>
                <a:gd name="connsiteX80" fmla="*/ 143726 w 885825"/>
                <a:gd name="connsiteY80" fmla="*/ 637152 h 1647825"/>
                <a:gd name="connsiteX81" fmla="*/ 134201 w 885825"/>
                <a:gd name="connsiteY81" fmla="*/ 611434 h 1647825"/>
                <a:gd name="connsiteX82" fmla="*/ 127534 w 885825"/>
                <a:gd name="connsiteY82" fmla="*/ 584764 h 1647825"/>
                <a:gd name="connsiteX83" fmla="*/ 158966 w 885825"/>
                <a:gd name="connsiteY83" fmla="*/ 432364 h 1647825"/>
                <a:gd name="connsiteX84" fmla="*/ 177064 w 885825"/>
                <a:gd name="connsiteY84" fmla="*/ 407599 h 1647825"/>
                <a:gd name="connsiteX85" fmla="*/ 249454 w 885825"/>
                <a:gd name="connsiteY85" fmla="*/ 353307 h 1647825"/>
                <a:gd name="connsiteX86" fmla="*/ 126581 w 885825"/>
                <a:gd name="connsiteY86" fmla="*/ 164712 h 1647825"/>
                <a:gd name="connsiteX87" fmla="*/ 141821 w 885825"/>
                <a:gd name="connsiteY87" fmla="*/ 146614 h 1647825"/>
                <a:gd name="connsiteX88" fmla="*/ 162776 w 885825"/>
                <a:gd name="connsiteY88" fmla="*/ 163759 h 1647825"/>
                <a:gd name="connsiteX89" fmla="*/ 166586 w 885825"/>
                <a:gd name="connsiteY89" fmla="*/ 198049 h 1647825"/>
                <a:gd name="connsiteX90" fmla="*/ 334226 w 885825"/>
                <a:gd name="connsiteY90" fmla="*/ 335209 h 1647825"/>
                <a:gd name="connsiteX91" fmla="*/ 364706 w 885825"/>
                <a:gd name="connsiteY91" fmla="*/ 332352 h 1647825"/>
                <a:gd name="connsiteX92" fmla="*/ 479959 w 885825"/>
                <a:gd name="connsiteY92" fmla="*/ 253294 h 1647825"/>
                <a:gd name="connsiteX93" fmla="*/ 493294 w 885825"/>
                <a:gd name="connsiteY93" fmla="*/ 227577 h 1647825"/>
                <a:gd name="connsiteX94" fmla="*/ 261836 w 885825"/>
                <a:gd name="connsiteY94" fmla="*/ 8502 h 1647825"/>
                <a:gd name="connsiteX95" fmla="*/ 228499 w 885825"/>
                <a:gd name="connsiteY95" fmla="*/ 12312 h 1647825"/>
                <a:gd name="connsiteX96" fmla="*/ 135154 w 885825"/>
                <a:gd name="connsiteY96" fmla="*/ 50412 h 1647825"/>
                <a:gd name="connsiteX97" fmla="*/ 108484 w 885825"/>
                <a:gd name="connsiteY97" fmla="*/ 71367 h 1647825"/>
                <a:gd name="connsiteX98" fmla="*/ 30379 w 885825"/>
                <a:gd name="connsiteY98" fmla="*/ 221862 h 1647825"/>
                <a:gd name="connsiteX99" fmla="*/ 28474 w 885825"/>
                <a:gd name="connsiteY99" fmla="*/ 220909 h 1647825"/>
                <a:gd name="connsiteX100" fmla="*/ 28474 w 885825"/>
                <a:gd name="connsiteY100" fmla="*/ 280917 h 1647825"/>
                <a:gd name="connsiteX101" fmla="*/ 28474 w 885825"/>
                <a:gd name="connsiteY101" fmla="*/ 311397 h 1647825"/>
                <a:gd name="connsiteX102" fmla="*/ 17044 w 885825"/>
                <a:gd name="connsiteY102" fmla="*/ 619054 h 1647825"/>
                <a:gd name="connsiteX103" fmla="*/ 21806 w 885825"/>
                <a:gd name="connsiteY103" fmla="*/ 650487 h 1647825"/>
                <a:gd name="connsiteX104" fmla="*/ 28474 w 885825"/>
                <a:gd name="connsiteY104" fmla="*/ 681919 h 1647825"/>
                <a:gd name="connsiteX105" fmla="*/ 29426 w 885825"/>
                <a:gd name="connsiteY105" fmla="*/ 707637 h 1647825"/>
                <a:gd name="connsiteX106" fmla="*/ 38951 w 885825"/>
                <a:gd name="connsiteY106" fmla="*/ 891469 h 1647825"/>
                <a:gd name="connsiteX107" fmla="*/ 117056 w 885825"/>
                <a:gd name="connsiteY107" fmla="*/ 857179 h 1647825"/>
                <a:gd name="connsiteX108" fmla="*/ 147536 w 885825"/>
                <a:gd name="connsiteY108" fmla="*/ 854322 h 1647825"/>
                <a:gd name="connsiteX109" fmla="*/ 174206 w 885825"/>
                <a:gd name="connsiteY109" fmla="*/ 859084 h 1647825"/>
                <a:gd name="connsiteX110" fmla="*/ 280886 w 885825"/>
                <a:gd name="connsiteY110" fmla="*/ 1049584 h 1647825"/>
                <a:gd name="connsiteX111" fmla="*/ 266599 w 885825"/>
                <a:gd name="connsiteY111" fmla="*/ 1060062 h 1647825"/>
                <a:gd name="connsiteX112" fmla="*/ 255169 w 885825"/>
                <a:gd name="connsiteY112" fmla="*/ 1042917 h 1647825"/>
                <a:gd name="connsiteX113" fmla="*/ 166586 w 885825"/>
                <a:gd name="connsiteY113" fmla="*/ 884802 h 1647825"/>
                <a:gd name="connsiteX114" fmla="*/ 139916 w 885825"/>
                <a:gd name="connsiteY114" fmla="*/ 880039 h 1647825"/>
                <a:gd name="connsiteX115" fmla="*/ 115151 w 885825"/>
                <a:gd name="connsiteY115" fmla="*/ 880039 h 1647825"/>
                <a:gd name="connsiteX116" fmla="*/ 94196 w 885825"/>
                <a:gd name="connsiteY116" fmla="*/ 885754 h 1647825"/>
                <a:gd name="connsiteX117" fmla="*/ 29426 w 885825"/>
                <a:gd name="connsiteY117" fmla="*/ 975289 h 1647825"/>
                <a:gd name="connsiteX118" fmla="*/ 23711 w 885825"/>
                <a:gd name="connsiteY118" fmla="*/ 1006722 h 1647825"/>
                <a:gd name="connsiteX119" fmla="*/ 26569 w 885825"/>
                <a:gd name="connsiteY119" fmla="*/ 1287709 h 1647825"/>
                <a:gd name="connsiteX120" fmla="*/ 26569 w 885825"/>
                <a:gd name="connsiteY120" fmla="*/ 1312475 h 1647825"/>
                <a:gd name="connsiteX121" fmla="*/ 136106 w 885825"/>
                <a:gd name="connsiteY121" fmla="*/ 1281042 h 1647825"/>
                <a:gd name="connsiteX122" fmla="*/ 320891 w 885825"/>
                <a:gd name="connsiteY122" fmla="*/ 1394389 h 1647825"/>
                <a:gd name="connsiteX123" fmla="*/ 721894 w 885825"/>
                <a:gd name="connsiteY123" fmla="*/ 944809 h 1647825"/>
                <a:gd name="connsiteX124" fmla="*/ 740944 w 885825"/>
                <a:gd name="connsiteY124" fmla="*/ 702874 h 1647825"/>
                <a:gd name="connsiteX125" fmla="*/ 733324 w 885825"/>
                <a:gd name="connsiteY125" fmla="*/ 694302 h 1647825"/>
                <a:gd name="connsiteX126" fmla="*/ 733324 w 885825"/>
                <a:gd name="connsiteY126" fmla="*/ 693349 h 1647825"/>
                <a:gd name="connsiteX127" fmla="*/ 752374 w 885825"/>
                <a:gd name="connsiteY127" fmla="*/ 663822 h 1647825"/>
                <a:gd name="connsiteX128" fmla="*/ 753326 w 885825"/>
                <a:gd name="connsiteY128" fmla="*/ 663822 h 1647825"/>
                <a:gd name="connsiteX129" fmla="*/ 768566 w 885825"/>
                <a:gd name="connsiteY129" fmla="*/ 680014 h 1647825"/>
                <a:gd name="connsiteX130" fmla="*/ 746659 w 885825"/>
                <a:gd name="connsiteY130" fmla="*/ 970527 h 1647825"/>
                <a:gd name="connsiteX131" fmla="*/ 722846 w 885825"/>
                <a:gd name="connsiteY131" fmla="*/ 971479 h 1647825"/>
                <a:gd name="connsiteX132" fmla="*/ 721894 w 885825"/>
                <a:gd name="connsiteY132" fmla="*/ 944809 h 164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885825" h="1647825">
                  <a:moveTo>
                    <a:pt x="320891" y="1394389"/>
                  </a:moveTo>
                  <a:cubicBezTo>
                    <a:pt x="325654" y="1403914"/>
                    <a:pt x="330416" y="1413439"/>
                    <a:pt x="333274" y="1423917"/>
                  </a:cubicBezTo>
                  <a:cubicBezTo>
                    <a:pt x="336131" y="1431537"/>
                    <a:pt x="338036" y="1440109"/>
                    <a:pt x="339941" y="1448682"/>
                  </a:cubicBezTo>
                  <a:cubicBezTo>
                    <a:pt x="342799" y="1463922"/>
                    <a:pt x="342799" y="1482972"/>
                    <a:pt x="333274" y="1502022"/>
                  </a:cubicBezTo>
                  <a:cubicBezTo>
                    <a:pt x="320891" y="1503927"/>
                    <a:pt x="314224" y="1502022"/>
                    <a:pt x="309461" y="1498212"/>
                  </a:cubicBezTo>
                  <a:cubicBezTo>
                    <a:pt x="296126" y="1484877"/>
                    <a:pt x="308509" y="1446777"/>
                    <a:pt x="294221" y="1422964"/>
                  </a:cubicBezTo>
                  <a:cubicBezTo>
                    <a:pt x="289459" y="1412487"/>
                    <a:pt x="284696" y="1402962"/>
                    <a:pt x="278029" y="1393437"/>
                  </a:cubicBezTo>
                  <a:cubicBezTo>
                    <a:pt x="247549" y="1347717"/>
                    <a:pt x="195161" y="1318189"/>
                    <a:pt x="136106" y="1318189"/>
                  </a:cubicBezTo>
                  <a:cubicBezTo>
                    <a:pt x="129439" y="1318189"/>
                    <a:pt x="121819" y="1318189"/>
                    <a:pt x="115151" y="1319142"/>
                  </a:cubicBezTo>
                  <a:cubicBezTo>
                    <a:pt x="108484" y="1320095"/>
                    <a:pt x="101816" y="1321047"/>
                    <a:pt x="95149" y="1322952"/>
                  </a:cubicBezTo>
                  <a:cubicBezTo>
                    <a:pt x="8471" y="1340097"/>
                    <a:pt x="-1054" y="1425822"/>
                    <a:pt x="27521" y="1492497"/>
                  </a:cubicBezTo>
                  <a:cubicBezTo>
                    <a:pt x="45619" y="1534407"/>
                    <a:pt x="74194" y="1564887"/>
                    <a:pt x="108484" y="1585842"/>
                  </a:cubicBezTo>
                  <a:cubicBezTo>
                    <a:pt x="115151" y="1589652"/>
                    <a:pt x="122771" y="1593462"/>
                    <a:pt x="129439" y="1597272"/>
                  </a:cubicBezTo>
                  <a:cubicBezTo>
                    <a:pt x="187541" y="1637277"/>
                    <a:pt x="262789" y="1653470"/>
                    <a:pt x="327559" y="1637277"/>
                  </a:cubicBezTo>
                  <a:cubicBezTo>
                    <a:pt x="338036" y="1634420"/>
                    <a:pt x="348514" y="1631562"/>
                    <a:pt x="358991" y="1626800"/>
                  </a:cubicBezTo>
                  <a:cubicBezTo>
                    <a:pt x="464719" y="1596320"/>
                    <a:pt x="512344" y="1501070"/>
                    <a:pt x="503771" y="1392484"/>
                  </a:cubicBezTo>
                  <a:cubicBezTo>
                    <a:pt x="503771" y="1384864"/>
                    <a:pt x="503771" y="1378197"/>
                    <a:pt x="502819" y="1370577"/>
                  </a:cubicBezTo>
                  <a:cubicBezTo>
                    <a:pt x="501866" y="1362957"/>
                    <a:pt x="500914" y="1356289"/>
                    <a:pt x="499961" y="1349622"/>
                  </a:cubicBezTo>
                  <a:cubicBezTo>
                    <a:pt x="503771" y="1349622"/>
                    <a:pt x="507581" y="1349622"/>
                    <a:pt x="512344" y="1349622"/>
                  </a:cubicBezTo>
                  <a:cubicBezTo>
                    <a:pt x="522821" y="1349622"/>
                    <a:pt x="534251" y="1348670"/>
                    <a:pt x="544729" y="1346764"/>
                  </a:cubicBezTo>
                  <a:cubicBezTo>
                    <a:pt x="627596" y="1339145"/>
                    <a:pt x="694271" y="1272470"/>
                    <a:pt x="713321" y="1186744"/>
                  </a:cubicBezTo>
                  <a:cubicBezTo>
                    <a:pt x="732371" y="1072444"/>
                    <a:pt x="637121" y="1072444"/>
                    <a:pt x="570446" y="1024819"/>
                  </a:cubicBezTo>
                  <a:cubicBezTo>
                    <a:pt x="551396" y="1101019"/>
                    <a:pt x="503771" y="1167694"/>
                    <a:pt x="426619" y="1182934"/>
                  </a:cubicBezTo>
                  <a:cubicBezTo>
                    <a:pt x="417094" y="1185792"/>
                    <a:pt x="407569" y="1187697"/>
                    <a:pt x="398044" y="1188650"/>
                  </a:cubicBezTo>
                  <a:cubicBezTo>
                    <a:pt x="388519" y="1189602"/>
                    <a:pt x="378994" y="1190554"/>
                    <a:pt x="368516" y="1190554"/>
                  </a:cubicBezTo>
                  <a:cubicBezTo>
                    <a:pt x="311366" y="1190554"/>
                    <a:pt x="259931" y="1167694"/>
                    <a:pt x="222784" y="1130547"/>
                  </a:cubicBezTo>
                  <a:cubicBezTo>
                    <a:pt x="215164" y="1122927"/>
                    <a:pt x="208496" y="1115307"/>
                    <a:pt x="201829" y="1106734"/>
                  </a:cubicBezTo>
                  <a:cubicBezTo>
                    <a:pt x="189446" y="1072444"/>
                    <a:pt x="160871" y="1053394"/>
                    <a:pt x="164681" y="1018152"/>
                  </a:cubicBezTo>
                  <a:cubicBezTo>
                    <a:pt x="162776" y="1007674"/>
                    <a:pt x="161824" y="996244"/>
                    <a:pt x="161824" y="984814"/>
                  </a:cubicBezTo>
                  <a:cubicBezTo>
                    <a:pt x="161824" y="976242"/>
                    <a:pt x="168491" y="967669"/>
                    <a:pt x="177064" y="966717"/>
                  </a:cubicBezTo>
                  <a:cubicBezTo>
                    <a:pt x="188494" y="964812"/>
                    <a:pt x="198019" y="973384"/>
                    <a:pt x="198019" y="983862"/>
                  </a:cubicBezTo>
                  <a:cubicBezTo>
                    <a:pt x="198019" y="1078159"/>
                    <a:pt x="275171" y="1155312"/>
                    <a:pt x="369469" y="1155312"/>
                  </a:cubicBezTo>
                  <a:cubicBezTo>
                    <a:pt x="380899" y="1155312"/>
                    <a:pt x="392329" y="1154359"/>
                    <a:pt x="403759" y="1151502"/>
                  </a:cubicBezTo>
                  <a:cubicBezTo>
                    <a:pt x="415189" y="1149597"/>
                    <a:pt x="425666" y="1145787"/>
                    <a:pt x="435191" y="1141977"/>
                  </a:cubicBezTo>
                  <a:cubicBezTo>
                    <a:pt x="485674" y="1129594"/>
                    <a:pt x="514249" y="1101019"/>
                    <a:pt x="525679" y="1053394"/>
                  </a:cubicBezTo>
                  <a:cubicBezTo>
                    <a:pt x="530441" y="1042917"/>
                    <a:pt x="533299" y="1032439"/>
                    <a:pt x="536156" y="1021962"/>
                  </a:cubicBezTo>
                  <a:cubicBezTo>
                    <a:pt x="539014" y="1011484"/>
                    <a:pt x="539966" y="1000054"/>
                    <a:pt x="539966" y="988624"/>
                  </a:cubicBezTo>
                  <a:cubicBezTo>
                    <a:pt x="517106" y="955287"/>
                    <a:pt x="503771" y="915282"/>
                    <a:pt x="503771" y="872419"/>
                  </a:cubicBezTo>
                  <a:cubicBezTo>
                    <a:pt x="503771" y="863847"/>
                    <a:pt x="510439" y="855274"/>
                    <a:pt x="519011" y="854322"/>
                  </a:cubicBezTo>
                  <a:cubicBezTo>
                    <a:pt x="530441" y="852417"/>
                    <a:pt x="539966" y="860989"/>
                    <a:pt x="539966" y="871467"/>
                  </a:cubicBezTo>
                  <a:cubicBezTo>
                    <a:pt x="539966" y="965764"/>
                    <a:pt x="617119" y="1042917"/>
                    <a:pt x="711416" y="1042917"/>
                  </a:cubicBezTo>
                  <a:cubicBezTo>
                    <a:pt x="715226" y="1042917"/>
                    <a:pt x="718084" y="1042917"/>
                    <a:pt x="721894" y="1042917"/>
                  </a:cubicBezTo>
                  <a:cubicBezTo>
                    <a:pt x="813334" y="1009579"/>
                    <a:pt x="879056" y="921949"/>
                    <a:pt x="879056" y="818127"/>
                  </a:cubicBezTo>
                  <a:cubicBezTo>
                    <a:pt x="879056" y="721924"/>
                    <a:pt x="821906" y="639057"/>
                    <a:pt x="739991" y="600957"/>
                  </a:cubicBezTo>
                  <a:cubicBezTo>
                    <a:pt x="718084" y="612387"/>
                    <a:pt x="693319" y="618102"/>
                    <a:pt x="666649" y="618102"/>
                  </a:cubicBezTo>
                  <a:cubicBezTo>
                    <a:pt x="637121" y="618102"/>
                    <a:pt x="608546" y="610482"/>
                    <a:pt x="583781" y="597147"/>
                  </a:cubicBezTo>
                  <a:cubicBezTo>
                    <a:pt x="575209" y="592384"/>
                    <a:pt x="567589" y="587622"/>
                    <a:pt x="559969" y="580954"/>
                  </a:cubicBezTo>
                  <a:cubicBezTo>
                    <a:pt x="523774" y="539044"/>
                    <a:pt x="485674" y="481894"/>
                    <a:pt x="495199" y="424744"/>
                  </a:cubicBezTo>
                  <a:cubicBezTo>
                    <a:pt x="495199" y="415219"/>
                    <a:pt x="514249" y="415219"/>
                    <a:pt x="523774" y="415219"/>
                  </a:cubicBezTo>
                  <a:cubicBezTo>
                    <a:pt x="523774" y="434269"/>
                    <a:pt x="523774" y="443794"/>
                    <a:pt x="533299" y="465702"/>
                  </a:cubicBezTo>
                  <a:cubicBezTo>
                    <a:pt x="535204" y="474274"/>
                    <a:pt x="538061" y="482847"/>
                    <a:pt x="540919" y="490467"/>
                  </a:cubicBezTo>
                  <a:cubicBezTo>
                    <a:pt x="555206" y="530472"/>
                    <a:pt x="579019" y="564762"/>
                    <a:pt x="624739" y="575239"/>
                  </a:cubicBezTo>
                  <a:cubicBezTo>
                    <a:pt x="631406" y="577144"/>
                    <a:pt x="639026" y="579049"/>
                    <a:pt x="645694" y="580002"/>
                  </a:cubicBezTo>
                  <a:cubicBezTo>
                    <a:pt x="653314" y="580954"/>
                    <a:pt x="659981" y="581907"/>
                    <a:pt x="667601" y="581907"/>
                  </a:cubicBezTo>
                  <a:cubicBezTo>
                    <a:pt x="672364" y="581907"/>
                    <a:pt x="677126" y="581907"/>
                    <a:pt x="682841" y="580954"/>
                  </a:cubicBezTo>
                  <a:cubicBezTo>
                    <a:pt x="692366" y="565714"/>
                    <a:pt x="699034" y="549522"/>
                    <a:pt x="703796" y="532377"/>
                  </a:cubicBezTo>
                  <a:cubicBezTo>
                    <a:pt x="706654" y="523804"/>
                    <a:pt x="708559" y="515232"/>
                    <a:pt x="709511" y="505707"/>
                  </a:cubicBezTo>
                  <a:cubicBezTo>
                    <a:pt x="723799" y="461892"/>
                    <a:pt x="714274" y="423792"/>
                    <a:pt x="704749" y="376167"/>
                  </a:cubicBezTo>
                  <a:cubicBezTo>
                    <a:pt x="676174" y="299967"/>
                    <a:pt x="590449" y="280917"/>
                    <a:pt x="513296" y="293299"/>
                  </a:cubicBezTo>
                  <a:cubicBezTo>
                    <a:pt x="504724" y="295204"/>
                    <a:pt x="496151" y="299014"/>
                    <a:pt x="487579" y="301872"/>
                  </a:cubicBezTo>
                  <a:cubicBezTo>
                    <a:pt x="444716" y="319017"/>
                    <a:pt x="399949" y="347592"/>
                    <a:pt x="352324" y="368547"/>
                  </a:cubicBezTo>
                  <a:cubicBezTo>
                    <a:pt x="345656" y="369499"/>
                    <a:pt x="338989" y="370452"/>
                    <a:pt x="333274" y="370452"/>
                  </a:cubicBezTo>
                  <a:cubicBezTo>
                    <a:pt x="274219" y="370452"/>
                    <a:pt x="221831" y="400932"/>
                    <a:pt x="191351" y="445699"/>
                  </a:cubicBezTo>
                  <a:cubicBezTo>
                    <a:pt x="185636" y="455224"/>
                    <a:pt x="179921" y="464749"/>
                    <a:pt x="175159" y="475227"/>
                  </a:cubicBezTo>
                  <a:cubicBezTo>
                    <a:pt x="161824" y="519042"/>
                    <a:pt x="152299" y="557142"/>
                    <a:pt x="175159" y="608577"/>
                  </a:cubicBezTo>
                  <a:cubicBezTo>
                    <a:pt x="179921" y="619054"/>
                    <a:pt x="184684" y="628579"/>
                    <a:pt x="191351" y="638104"/>
                  </a:cubicBezTo>
                  <a:cubicBezTo>
                    <a:pt x="221831" y="684777"/>
                    <a:pt x="274219" y="715257"/>
                    <a:pt x="332321" y="716209"/>
                  </a:cubicBezTo>
                  <a:cubicBezTo>
                    <a:pt x="336131" y="716209"/>
                    <a:pt x="339941" y="714304"/>
                    <a:pt x="343751" y="717162"/>
                  </a:cubicBezTo>
                  <a:cubicBezTo>
                    <a:pt x="395186" y="712399"/>
                    <a:pt x="444716" y="685729"/>
                    <a:pt x="474244" y="639057"/>
                  </a:cubicBezTo>
                  <a:cubicBezTo>
                    <a:pt x="479959" y="630484"/>
                    <a:pt x="492341" y="627627"/>
                    <a:pt x="500914" y="635247"/>
                  </a:cubicBezTo>
                  <a:cubicBezTo>
                    <a:pt x="507581" y="640962"/>
                    <a:pt x="508534" y="651439"/>
                    <a:pt x="503771" y="658107"/>
                  </a:cubicBezTo>
                  <a:cubicBezTo>
                    <a:pt x="444716" y="749547"/>
                    <a:pt x="325654" y="779074"/>
                    <a:pt x="231356" y="728592"/>
                  </a:cubicBezTo>
                  <a:cubicBezTo>
                    <a:pt x="222784" y="768597"/>
                    <a:pt x="196114" y="801934"/>
                    <a:pt x="160871" y="820032"/>
                  </a:cubicBezTo>
                  <a:cubicBezTo>
                    <a:pt x="152299" y="824794"/>
                    <a:pt x="142774" y="828604"/>
                    <a:pt x="132296" y="830509"/>
                  </a:cubicBezTo>
                  <a:cubicBezTo>
                    <a:pt x="123724" y="837177"/>
                    <a:pt x="111341" y="838129"/>
                    <a:pt x="101816" y="835272"/>
                  </a:cubicBezTo>
                  <a:cubicBezTo>
                    <a:pt x="85624" y="824794"/>
                    <a:pt x="76099" y="815269"/>
                    <a:pt x="97054" y="799077"/>
                  </a:cubicBezTo>
                  <a:cubicBezTo>
                    <a:pt x="104674" y="794314"/>
                    <a:pt x="114199" y="791457"/>
                    <a:pt x="124676" y="796219"/>
                  </a:cubicBezTo>
                  <a:cubicBezTo>
                    <a:pt x="132296" y="794314"/>
                    <a:pt x="140869" y="790504"/>
                    <a:pt x="147536" y="786694"/>
                  </a:cubicBezTo>
                  <a:cubicBezTo>
                    <a:pt x="176111" y="770502"/>
                    <a:pt x="196114" y="740974"/>
                    <a:pt x="198019" y="706684"/>
                  </a:cubicBezTo>
                  <a:cubicBezTo>
                    <a:pt x="181826" y="693349"/>
                    <a:pt x="168491" y="678109"/>
                    <a:pt x="158014" y="661917"/>
                  </a:cubicBezTo>
                  <a:cubicBezTo>
                    <a:pt x="152299" y="653344"/>
                    <a:pt x="147536" y="645724"/>
                    <a:pt x="143726" y="637152"/>
                  </a:cubicBezTo>
                  <a:cubicBezTo>
                    <a:pt x="139916" y="628579"/>
                    <a:pt x="137059" y="620007"/>
                    <a:pt x="134201" y="611434"/>
                  </a:cubicBezTo>
                  <a:cubicBezTo>
                    <a:pt x="131344" y="602862"/>
                    <a:pt x="129439" y="593337"/>
                    <a:pt x="127534" y="584764"/>
                  </a:cubicBezTo>
                  <a:cubicBezTo>
                    <a:pt x="123724" y="530472"/>
                    <a:pt x="114199" y="473322"/>
                    <a:pt x="158966" y="432364"/>
                  </a:cubicBezTo>
                  <a:cubicBezTo>
                    <a:pt x="164681" y="423792"/>
                    <a:pt x="170396" y="415219"/>
                    <a:pt x="177064" y="407599"/>
                  </a:cubicBezTo>
                  <a:cubicBezTo>
                    <a:pt x="197066" y="384739"/>
                    <a:pt x="221831" y="365689"/>
                    <a:pt x="249454" y="353307"/>
                  </a:cubicBezTo>
                  <a:cubicBezTo>
                    <a:pt x="177064" y="320922"/>
                    <a:pt x="126581" y="248532"/>
                    <a:pt x="126581" y="164712"/>
                  </a:cubicBezTo>
                  <a:cubicBezTo>
                    <a:pt x="126581" y="156139"/>
                    <a:pt x="133249" y="147567"/>
                    <a:pt x="141821" y="146614"/>
                  </a:cubicBezTo>
                  <a:cubicBezTo>
                    <a:pt x="153251" y="144709"/>
                    <a:pt x="162776" y="153282"/>
                    <a:pt x="162776" y="163759"/>
                  </a:cubicBezTo>
                  <a:cubicBezTo>
                    <a:pt x="162776" y="175189"/>
                    <a:pt x="163729" y="187572"/>
                    <a:pt x="166586" y="198049"/>
                  </a:cubicBezTo>
                  <a:cubicBezTo>
                    <a:pt x="182779" y="276154"/>
                    <a:pt x="251359" y="335209"/>
                    <a:pt x="334226" y="335209"/>
                  </a:cubicBezTo>
                  <a:cubicBezTo>
                    <a:pt x="344704" y="335209"/>
                    <a:pt x="354229" y="334257"/>
                    <a:pt x="364706" y="332352"/>
                  </a:cubicBezTo>
                  <a:cubicBezTo>
                    <a:pt x="410426" y="328542"/>
                    <a:pt x="458051" y="290442"/>
                    <a:pt x="479959" y="253294"/>
                  </a:cubicBezTo>
                  <a:cubicBezTo>
                    <a:pt x="484721" y="244722"/>
                    <a:pt x="489484" y="236149"/>
                    <a:pt x="493294" y="227577"/>
                  </a:cubicBezTo>
                  <a:cubicBezTo>
                    <a:pt x="524726" y="80892"/>
                    <a:pt x="381851" y="-4833"/>
                    <a:pt x="261836" y="8502"/>
                  </a:cubicBezTo>
                  <a:cubicBezTo>
                    <a:pt x="250406" y="8502"/>
                    <a:pt x="239929" y="10407"/>
                    <a:pt x="228499" y="12312"/>
                  </a:cubicBezTo>
                  <a:cubicBezTo>
                    <a:pt x="195161" y="18027"/>
                    <a:pt x="163729" y="30409"/>
                    <a:pt x="135154" y="50412"/>
                  </a:cubicBezTo>
                  <a:cubicBezTo>
                    <a:pt x="125629" y="57079"/>
                    <a:pt x="117056" y="63747"/>
                    <a:pt x="108484" y="71367"/>
                  </a:cubicBezTo>
                  <a:cubicBezTo>
                    <a:pt x="66574" y="109467"/>
                    <a:pt x="37046" y="161854"/>
                    <a:pt x="30379" y="221862"/>
                  </a:cubicBezTo>
                  <a:lnTo>
                    <a:pt x="28474" y="220909"/>
                  </a:lnTo>
                  <a:cubicBezTo>
                    <a:pt x="28474" y="220909"/>
                    <a:pt x="28474" y="243769"/>
                    <a:pt x="28474" y="280917"/>
                  </a:cubicBezTo>
                  <a:cubicBezTo>
                    <a:pt x="28474" y="290442"/>
                    <a:pt x="28474" y="299967"/>
                    <a:pt x="28474" y="311397"/>
                  </a:cubicBezTo>
                  <a:cubicBezTo>
                    <a:pt x="20854" y="415219"/>
                    <a:pt x="-7721" y="510469"/>
                    <a:pt x="17044" y="619054"/>
                  </a:cubicBezTo>
                  <a:cubicBezTo>
                    <a:pt x="17996" y="629532"/>
                    <a:pt x="19901" y="640009"/>
                    <a:pt x="21806" y="650487"/>
                  </a:cubicBezTo>
                  <a:cubicBezTo>
                    <a:pt x="23711" y="660964"/>
                    <a:pt x="25616" y="671442"/>
                    <a:pt x="28474" y="681919"/>
                  </a:cubicBezTo>
                  <a:cubicBezTo>
                    <a:pt x="28474" y="690492"/>
                    <a:pt x="29426" y="699064"/>
                    <a:pt x="29426" y="707637"/>
                  </a:cubicBezTo>
                  <a:cubicBezTo>
                    <a:pt x="29426" y="767644"/>
                    <a:pt x="58001" y="834319"/>
                    <a:pt x="38951" y="891469"/>
                  </a:cubicBezTo>
                  <a:cubicBezTo>
                    <a:pt x="67526" y="891469"/>
                    <a:pt x="86576" y="853369"/>
                    <a:pt x="117056" y="857179"/>
                  </a:cubicBezTo>
                  <a:cubicBezTo>
                    <a:pt x="126581" y="855274"/>
                    <a:pt x="137059" y="854322"/>
                    <a:pt x="147536" y="854322"/>
                  </a:cubicBezTo>
                  <a:cubicBezTo>
                    <a:pt x="156109" y="855274"/>
                    <a:pt x="165634" y="857179"/>
                    <a:pt x="174206" y="859084"/>
                  </a:cubicBezTo>
                  <a:cubicBezTo>
                    <a:pt x="256121" y="881944"/>
                    <a:pt x="303746" y="967669"/>
                    <a:pt x="280886" y="1049584"/>
                  </a:cubicBezTo>
                  <a:cubicBezTo>
                    <a:pt x="278981" y="1056252"/>
                    <a:pt x="273266" y="1060062"/>
                    <a:pt x="266599" y="1060062"/>
                  </a:cubicBezTo>
                  <a:cubicBezTo>
                    <a:pt x="258026" y="1059109"/>
                    <a:pt x="253264" y="1050537"/>
                    <a:pt x="255169" y="1042917"/>
                  </a:cubicBezTo>
                  <a:cubicBezTo>
                    <a:pt x="274219" y="974337"/>
                    <a:pt x="235166" y="903852"/>
                    <a:pt x="166586" y="884802"/>
                  </a:cubicBezTo>
                  <a:cubicBezTo>
                    <a:pt x="158014" y="881944"/>
                    <a:pt x="148489" y="880992"/>
                    <a:pt x="139916" y="880039"/>
                  </a:cubicBezTo>
                  <a:cubicBezTo>
                    <a:pt x="131344" y="879087"/>
                    <a:pt x="122771" y="879087"/>
                    <a:pt x="115151" y="880039"/>
                  </a:cubicBezTo>
                  <a:cubicBezTo>
                    <a:pt x="107531" y="880992"/>
                    <a:pt x="99911" y="882897"/>
                    <a:pt x="94196" y="885754"/>
                  </a:cubicBezTo>
                  <a:cubicBezTo>
                    <a:pt x="57049" y="900042"/>
                    <a:pt x="37999" y="938142"/>
                    <a:pt x="29426" y="975289"/>
                  </a:cubicBezTo>
                  <a:cubicBezTo>
                    <a:pt x="27521" y="985767"/>
                    <a:pt x="25616" y="996244"/>
                    <a:pt x="23711" y="1006722"/>
                  </a:cubicBezTo>
                  <a:cubicBezTo>
                    <a:pt x="9424" y="1101019"/>
                    <a:pt x="11329" y="1195317"/>
                    <a:pt x="26569" y="1287709"/>
                  </a:cubicBezTo>
                  <a:cubicBezTo>
                    <a:pt x="26569" y="1302950"/>
                    <a:pt x="26569" y="1312475"/>
                    <a:pt x="26569" y="1312475"/>
                  </a:cubicBezTo>
                  <a:cubicBezTo>
                    <a:pt x="58001" y="1292472"/>
                    <a:pt x="96101" y="1281042"/>
                    <a:pt x="136106" y="1281042"/>
                  </a:cubicBezTo>
                  <a:cubicBezTo>
                    <a:pt x="217069" y="1282947"/>
                    <a:pt x="285649" y="1328667"/>
                    <a:pt x="320891" y="1394389"/>
                  </a:cubicBezTo>
                  <a:close/>
                  <a:moveTo>
                    <a:pt x="721894" y="944809"/>
                  </a:moveTo>
                  <a:cubicBezTo>
                    <a:pt x="793331" y="882897"/>
                    <a:pt x="801904" y="775264"/>
                    <a:pt x="740944" y="702874"/>
                  </a:cubicBezTo>
                  <a:cubicBezTo>
                    <a:pt x="738086" y="700017"/>
                    <a:pt x="736181" y="697159"/>
                    <a:pt x="733324" y="694302"/>
                  </a:cubicBezTo>
                  <a:cubicBezTo>
                    <a:pt x="733324" y="694302"/>
                    <a:pt x="733324" y="694302"/>
                    <a:pt x="733324" y="693349"/>
                  </a:cubicBezTo>
                  <a:lnTo>
                    <a:pt x="752374" y="663822"/>
                  </a:lnTo>
                  <a:cubicBezTo>
                    <a:pt x="752374" y="663822"/>
                    <a:pt x="753326" y="663822"/>
                    <a:pt x="753326" y="663822"/>
                  </a:cubicBezTo>
                  <a:cubicBezTo>
                    <a:pt x="759041" y="668584"/>
                    <a:pt x="763804" y="674299"/>
                    <a:pt x="768566" y="680014"/>
                  </a:cubicBezTo>
                  <a:cubicBezTo>
                    <a:pt x="842861" y="766692"/>
                    <a:pt x="832384" y="896232"/>
                    <a:pt x="746659" y="970527"/>
                  </a:cubicBezTo>
                  <a:cubicBezTo>
                    <a:pt x="739991" y="976242"/>
                    <a:pt x="729514" y="977194"/>
                    <a:pt x="722846" y="971479"/>
                  </a:cubicBezTo>
                  <a:cubicBezTo>
                    <a:pt x="713321" y="963859"/>
                    <a:pt x="714274" y="951477"/>
                    <a:pt x="721894" y="94480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070460" y="741049"/>
            <a:ext cx="16067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 smtClean="0">
                <a:solidFill>
                  <a:schemeClr val="bg1"/>
                </a:solidFill>
              </a:rPr>
              <a:t>PROS</a:t>
            </a:r>
            <a:endParaRPr lang="en-GB" sz="3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34833" y="720116"/>
            <a:ext cx="17421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b="1" dirty="0" smtClean="0">
                <a:solidFill>
                  <a:schemeClr val="bg1"/>
                </a:solidFill>
              </a:rPr>
              <a:t>CONS</a:t>
            </a:r>
            <a:endParaRPr lang="en-GB" sz="3000" b="1" dirty="0">
              <a:solidFill>
                <a:schemeClr val="bg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2914457" y="2374495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accen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2925615" y="3623171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7986811" y="2146603"/>
            <a:ext cx="566192" cy="5661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accent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7967096" y="3420420"/>
            <a:ext cx="566192" cy="5661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accent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7951737" y="6132918"/>
            <a:ext cx="566192" cy="5661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accent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7936859" y="4747389"/>
            <a:ext cx="566192" cy="5661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accent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22124" y="2406226"/>
            <a:ext cx="2481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 smtClean="0">
                <a:solidFill>
                  <a:schemeClr val="bg1"/>
                </a:solidFill>
              </a:rPr>
              <a:t>1</a:t>
            </a:r>
            <a:endParaRPr lang="en-GB" sz="25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10140" y="3623171"/>
            <a:ext cx="283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solidFill>
                  <a:schemeClr val="bg1"/>
                </a:solidFill>
              </a:rPr>
              <a:t>2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2935677" y="4778709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CF30B0-5494-4834-89D2-62FCB761512B}"/>
              </a:ext>
            </a:extLst>
          </p:cNvPr>
          <p:cNvSpPr/>
          <p:nvPr/>
        </p:nvSpPr>
        <p:spPr>
          <a:xfrm>
            <a:off x="2911630" y="6120303"/>
            <a:ext cx="566192" cy="56619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26268" y="4773436"/>
            <a:ext cx="3541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solidFill>
                  <a:schemeClr val="bg1"/>
                </a:solidFill>
              </a:rPr>
              <a:t>3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72183" y="6145630"/>
            <a:ext cx="3541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solidFill>
                  <a:schemeClr val="bg1"/>
                </a:solidFill>
              </a:rPr>
              <a:t>4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6750" y="2128723"/>
            <a:ext cx="217439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accent5"/>
                </a:solidFill>
              </a:rPr>
              <a:t>GRAPHS :</a:t>
            </a:r>
          </a:p>
          <a:p>
            <a:r>
              <a:rPr lang="en-GB" sz="1100" dirty="0">
                <a:solidFill>
                  <a:srgbClr val="444444"/>
                </a:solidFill>
                <a:latin typeface="Georgia" panose="02040502050405020303" pitchFamily="18" charset="0"/>
              </a:rPr>
              <a:t>has better computational graph visualizations, which are indigenous when compared to other libraries like Torch and </a:t>
            </a:r>
            <a:r>
              <a:rPr lang="en-GB" sz="1100" dirty="0" err="1">
                <a:solidFill>
                  <a:srgbClr val="444444"/>
                </a:solidFill>
                <a:latin typeface="Georgia" panose="02040502050405020303" pitchFamily="18" charset="0"/>
              </a:rPr>
              <a:t>Theano</a:t>
            </a:r>
            <a:endParaRPr lang="en-GB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216750" y="3602704"/>
            <a:ext cx="282564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accent5"/>
                </a:solidFill>
              </a:rPr>
              <a:t>LIBRARY MANAGEMENT:</a:t>
            </a:r>
          </a:p>
          <a:p>
            <a:r>
              <a:rPr lang="en-GB" sz="1100" dirty="0">
                <a:solidFill>
                  <a:srgbClr val="444444"/>
                </a:solidFill>
                <a:latin typeface="Georgia" panose="02040502050405020303" pitchFamily="18" charset="0"/>
              </a:rPr>
              <a:t>Backed by Google, </a:t>
            </a:r>
            <a:r>
              <a:rPr lang="en-GB" sz="1100" dirty="0" err="1">
                <a:solidFill>
                  <a:srgbClr val="444444"/>
                </a:solidFill>
                <a:latin typeface="Georgia" panose="02040502050405020303" pitchFamily="18" charset="0"/>
              </a:rPr>
              <a:t>TensorFlow</a:t>
            </a:r>
            <a:r>
              <a:rPr lang="en-GB" sz="1100" dirty="0">
                <a:solidFill>
                  <a:srgbClr val="444444"/>
                </a:solidFill>
                <a:latin typeface="Georgia" panose="02040502050405020303" pitchFamily="18" charset="0"/>
              </a:rPr>
              <a:t> has the advantage of the seamless performance, quick updates and frequent new releases with new features.</a:t>
            </a:r>
          </a:p>
          <a:p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04861" y="4762892"/>
            <a:ext cx="27811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accent5"/>
                </a:solidFill>
              </a:rPr>
              <a:t>DEBUGGING :</a:t>
            </a:r>
          </a:p>
          <a:p>
            <a:r>
              <a:rPr lang="en-GB" sz="1100" dirty="0" smtClean="0">
                <a:solidFill>
                  <a:srgbClr val="444444"/>
                </a:solidFill>
                <a:latin typeface="Georgia" panose="02040502050405020303" pitchFamily="18" charset="0"/>
              </a:rPr>
              <a:t>lets </a:t>
            </a:r>
            <a:r>
              <a:rPr lang="en-GB" sz="1100" dirty="0">
                <a:solidFill>
                  <a:srgbClr val="444444"/>
                </a:solidFill>
                <a:latin typeface="Georgia" panose="02040502050405020303" pitchFamily="18" charset="0"/>
              </a:rPr>
              <a:t>you execute subparts of a graph which gives it an upper-hand as you can introduce and retrieve discrete data onto an </a:t>
            </a:r>
            <a:r>
              <a:rPr lang="en-GB" sz="1100" dirty="0" smtClean="0">
                <a:solidFill>
                  <a:srgbClr val="444444"/>
                </a:solidFill>
                <a:latin typeface="Georgia" panose="02040502050405020303" pitchFamily="18" charset="0"/>
              </a:rPr>
              <a:t>edge</a:t>
            </a:r>
            <a:endParaRPr lang="en-GB" sz="1100" dirty="0">
              <a:solidFill>
                <a:schemeClr val="accent5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6750" y="5828046"/>
            <a:ext cx="260524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u="sng" dirty="0" smtClean="0">
                <a:solidFill>
                  <a:schemeClr val="accent5"/>
                </a:solidFill>
              </a:rPr>
              <a:t>SCALABILITY</a:t>
            </a:r>
            <a:r>
              <a:rPr lang="en-IN" sz="2000" u="sng" dirty="0" smtClean="0"/>
              <a:t> :</a:t>
            </a:r>
          </a:p>
          <a:p>
            <a:r>
              <a:rPr lang="en-GB" sz="1100" dirty="0">
                <a:solidFill>
                  <a:srgbClr val="444444"/>
                </a:solidFill>
                <a:latin typeface="Georgia" panose="02040502050405020303" pitchFamily="18" charset="0"/>
              </a:rPr>
              <a:t>The libraries can be deployed on a gamut of hardware machines, starting from cellular devices to computers with complex setups.</a:t>
            </a:r>
          </a:p>
          <a:p>
            <a:endParaRPr lang="en-GB" dirty="0"/>
          </a:p>
        </p:txBody>
      </p:sp>
      <p:sp>
        <p:nvSpPr>
          <p:cNvPr id="36" name="Rectangle 35"/>
          <p:cNvSpPr/>
          <p:nvPr/>
        </p:nvSpPr>
        <p:spPr>
          <a:xfrm>
            <a:off x="8677823" y="2190278"/>
            <a:ext cx="3305713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 smtClean="0">
                <a:solidFill>
                  <a:schemeClr val="accent2"/>
                </a:solidFill>
                <a:latin typeface="Georgia" panose="02040502050405020303" pitchFamily="18" charset="0"/>
              </a:rPr>
              <a:t>MISSING SYMBOLIC LOOPS:</a:t>
            </a:r>
          </a:p>
          <a:p>
            <a:r>
              <a:rPr lang="en-GB" sz="1100" dirty="0" smtClean="0">
                <a:solidFill>
                  <a:srgbClr val="444444"/>
                </a:solidFill>
                <a:latin typeface="Georgia" panose="02040502050405020303" pitchFamily="18" charset="0"/>
              </a:rPr>
              <a:t> </a:t>
            </a:r>
            <a:r>
              <a:rPr lang="en-GB" sz="1100" dirty="0" err="1">
                <a:solidFill>
                  <a:srgbClr val="444444"/>
                </a:solidFill>
                <a:latin typeface="Georgia" panose="02040502050405020303" pitchFamily="18" charset="0"/>
              </a:rPr>
              <a:t>TensorFlow</a:t>
            </a:r>
            <a:r>
              <a:rPr lang="en-GB" sz="1100" dirty="0">
                <a:solidFill>
                  <a:srgbClr val="444444"/>
                </a:solidFill>
                <a:latin typeface="Georgia" panose="02040502050405020303" pitchFamily="18" charset="0"/>
              </a:rPr>
              <a:t> does not offer this feature, but </a:t>
            </a:r>
            <a:r>
              <a:rPr lang="en-GB" sz="1100" dirty="0" smtClean="0">
                <a:solidFill>
                  <a:srgbClr val="444444"/>
                </a:solidFill>
                <a:latin typeface="Georgia" panose="02040502050405020303" pitchFamily="18" charset="0"/>
              </a:rPr>
              <a:t>there</a:t>
            </a:r>
          </a:p>
          <a:p>
            <a:r>
              <a:rPr lang="en-GB" sz="1100" dirty="0" smtClean="0">
                <a:solidFill>
                  <a:srgbClr val="444444"/>
                </a:solidFill>
                <a:latin typeface="Georgia" panose="02040502050405020303" pitchFamily="18" charset="0"/>
              </a:rPr>
              <a:t> </a:t>
            </a:r>
            <a:r>
              <a:rPr lang="en-GB" sz="1100" dirty="0">
                <a:solidFill>
                  <a:srgbClr val="444444"/>
                </a:solidFill>
                <a:latin typeface="Georgia" panose="02040502050405020303" pitchFamily="18" charset="0"/>
              </a:rPr>
              <a:t>is a workaround using finite unfolding </a:t>
            </a:r>
            <a:endParaRPr lang="en-GB" sz="1100" dirty="0" smtClean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r>
              <a:rPr lang="en-GB" sz="1100" dirty="0" smtClean="0">
                <a:solidFill>
                  <a:srgbClr val="444444"/>
                </a:solidFill>
                <a:latin typeface="Georgia" panose="02040502050405020303" pitchFamily="18" charset="0"/>
              </a:rPr>
              <a:t>(</a:t>
            </a:r>
            <a:r>
              <a:rPr lang="en-GB" sz="1100" dirty="0">
                <a:solidFill>
                  <a:srgbClr val="444444"/>
                </a:solidFill>
                <a:latin typeface="Georgia" panose="02040502050405020303" pitchFamily="18" charset="0"/>
              </a:rPr>
              <a:t>bucketing).</a:t>
            </a:r>
          </a:p>
          <a:p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705723" y="3380904"/>
            <a:ext cx="3149923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u="sng" dirty="0" smtClean="0">
                <a:solidFill>
                  <a:schemeClr val="accent2"/>
                </a:solidFill>
                <a:latin typeface="Georgia" panose="02040502050405020303" pitchFamily="18" charset="0"/>
              </a:rPr>
              <a:t>NO SUPPORT FOR WINDOWS </a:t>
            </a:r>
            <a:r>
              <a:rPr lang="en-GB" dirty="0" smtClean="0">
                <a:solidFill>
                  <a:schemeClr val="accent2"/>
                </a:solidFill>
                <a:latin typeface="Georgia" panose="02040502050405020303" pitchFamily="18" charset="0"/>
              </a:rPr>
              <a:t>:</a:t>
            </a:r>
          </a:p>
          <a:p>
            <a:pPr algn="just" fontAlgn="base"/>
            <a:r>
              <a:rPr lang="en-GB" sz="1100" dirty="0">
                <a:solidFill>
                  <a:srgbClr val="444444"/>
                </a:solidFill>
                <a:latin typeface="Georgia" panose="02040502050405020303" pitchFamily="18" charset="0"/>
              </a:rPr>
              <a:t>There is still a wide variety </a:t>
            </a:r>
            <a:r>
              <a:rPr lang="en-GB" sz="1100" dirty="0" smtClean="0">
                <a:solidFill>
                  <a:srgbClr val="444444"/>
                </a:solidFill>
                <a:latin typeface="Georgia" panose="02040502050405020303" pitchFamily="18" charset="0"/>
              </a:rPr>
              <a:t>of</a:t>
            </a:r>
          </a:p>
          <a:p>
            <a:pPr algn="just" fontAlgn="base"/>
            <a:r>
              <a:rPr lang="en-GB" sz="1100" dirty="0" smtClean="0">
                <a:solidFill>
                  <a:srgbClr val="444444"/>
                </a:solidFill>
                <a:latin typeface="Georgia" panose="02040502050405020303" pitchFamily="18" charset="0"/>
              </a:rPr>
              <a:t> </a:t>
            </a:r>
            <a:r>
              <a:rPr lang="en-GB" sz="1100" dirty="0">
                <a:solidFill>
                  <a:srgbClr val="444444"/>
                </a:solidFill>
                <a:latin typeface="Georgia" panose="02040502050405020303" pitchFamily="18" charset="0"/>
              </a:rPr>
              <a:t>users who are comfortable with </a:t>
            </a:r>
            <a:r>
              <a:rPr lang="en-GB" sz="1100" dirty="0" smtClean="0">
                <a:solidFill>
                  <a:srgbClr val="444444"/>
                </a:solidFill>
                <a:latin typeface="Georgia" panose="02040502050405020303" pitchFamily="18" charset="0"/>
              </a:rPr>
              <a:t>a windows </a:t>
            </a:r>
            <a:r>
              <a:rPr lang="en-GB" sz="1100" dirty="0">
                <a:solidFill>
                  <a:srgbClr val="444444"/>
                </a:solidFill>
                <a:latin typeface="Georgia" panose="02040502050405020303" pitchFamily="18" charset="0"/>
              </a:rPr>
              <a:t>environment rather </a:t>
            </a:r>
            <a:r>
              <a:rPr lang="en-GB" sz="1100" dirty="0" smtClean="0">
                <a:solidFill>
                  <a:srgbClr val="444444"/>
                </a:solidFill>
                <a:latin typeface="Georgia" panose="02040502050405020303" pitchFamily="18" charset="0"/>
              </a:rPr>
              <a:t>than a</a:t>
            </a:r>
            <a:r>
              <a:rPr lang="en-GB" sz="1100" dirty="0">
                <a:latin typeface="Georgia" panose="02040502050405020303" pitchFamily="18" charset="0"/>
              </a:rPr>
              <a:t> </a:t>
            </a:r>
            <a:r>
              <a:rPr lang="en-GB" sz="1100" b="1" dirty="0">
                <a:latin typeface="inherit"/>
                <a:hlinkClick r:id="rId2"/>
              </a:rPr>
              <a:t>Linux</a:t>
            </a:r>
            <a:r>
              <a:rPr lang="en-GB" sz="1100" dirty="0">
                <a:solidFill>
                  <a:srgbClr val="444444"/>
                </a:solidFill>
                <a:latin typeface="Georgia" panose="02040502050405020303" pitchFamily="18" charset="0"/>
              </a:rPr>
              <a:t> in their systems </a:t>
            </a:r>
            <a:r>
              <a:rPr lang="en-GB" sz="1100" dirty="0" smtClean="0">
                <a:solidFill>
                  <a:srgbClr val="444444"/>
                </a:solidFill>
                <a:latin typeface="Georgia" panose="02040502050405020303" pitchFamily="18" charset="0"/>
              </a:rPr>
              <a:t>and </a:t>
            </a:r>
            <a:r>
              <a:rPr lang="en-GB" sz="1100" dirty="0" err="1" smtClean="0">
                <a:solidFill>
                  <a:srgbClr val="444444"/>
                </a:solidFill>
                <a:latin typeface="Georgia" panose="02040502050405020303" pitchFamily="18" charset="0"/>
              </a:rPr>
              <a:t>TensorFlow</a:t>
            </a:r>
            <a:r>
              <a:rPr lang="en-GB" sz="1100" dirty="0" smtClean="0">
                <a:solidFill>
                  <a:srgbClr val="444444"/>
                </a:solidFill>
                <a:latin typeface="Georgia" panose="02040502050405020303" pitchFamily="18" charset="0"/>
              </a:rPr>
              <a:t> </a:t>
            </a:r>
            <a:r>
              <a:rPr lang="en-GB" sz="1100" dirty="0">
                <a:solidFill>
                  <a:srgbClr val="444444"/>
                </a:solidFill>
                <a:latin typeface="Georgia" panose="02040502050405020303" pitchFamily="18" charset="0"/>
              </a:rPr>
              <a:t>does not assuage these users.</a:t>
            </a:r>
            <a:endParaRPr lang="en-GB" sz="1100" dirty="0">
              <a:solidFill>
                <a:schemeClr val="accent2"/>
              </a:solidFill>
              <a:latin typeface="Georgia" panose="02040502050405020303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679426" y="4793669"/>
            <a:ext cx="3264035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GB" u="sng" dirty="0" smtClean="0">
                <a:solidFill>
                  <a:schemeClr val="accent2"/>
                </a:solidFill>
                <a:latin typeface="Georgia" panose="02040502050405020303" pitchFamily="18" charset="0"/>
              </a:rPr>
              <a:t>BENCHMARK TESTS :</a:t>
            </a:r>
          </a:p>
          <a:p>
            <a:pPr fontAlgn="base"/>
            <a:r>
              <a:rPr lang="en-GB" sz="1100" dirty="0" err="1" smtClean="0">
                <a:solidFill>
                  <a:srgbClr val="444444"/>
                </a:solidFill>
                <a:latin typeface="Georgia" panose="02040502050405020303" pitchFamily="18" charset="0"/>
              </a:rPr>
              <a:t>TensorFlow</a:t>
            </a:r>
            <a:r>
              <a:rPr lang="en-GB" sz="1100" dirty="0" smtClean="0">
                <a:solidFill>
                  <a:srgbClr val="444444"/>
                </a:solidFill>
                <a:latin typeface="Georgia" panose="02040502050405020303" pitchFamily="18" charset="0"/>
              </a:rPr>
              <a:t> </a:t>
            </a:r>
            <a:r>
              <a:rPr lang="en-GB" sz="1100" dirty="0">
                <a:solidFill>
                  <a:srgbClr val="444444"/>
                </a:solidFill>
                <a:latin typeface="Georgia" panose="02040502050405020303" pitchFamily="18" charset="0"/>
              </a:rPr>
              <a:t>lacks behind in both speed and </a:t>
            </a:r>
            <a:r>
              <a:rPr lang="en-GB" sz="1100" dirty="0" smtClean="0">
                <a:solidFill>
                  <a:srgbClr val="444444"/>
                </a:solidFill>
                <a:latin typeface="Georgia" panose="02040502050405020303" pitchFamily="18" charset="0"/>
              </a:rPr>
              <a:t>usage</a:t>
            </a:r>
          </a:p>
          <a:p>
            <a:pPr fontAlgn="base"/>
            <a:r>
              <a:rPr lang="en-GB" sz="1100" dirty="0" smtClean="0">
                <a:solidFill>
                  <a:srgbClr val="444444"/>
                </a:solidFill>
                <a:latin typeface="Georgia" panose="02040502050405020303" pitchFamily="18" charset="0"/>
              </a:rPr>
              <a:t> </a:t>
            </a:r>
            <a:r>
              <a:rPr lang="en-GB" sz="1100" dirty="0">
                <a:solidFill>
                  <a:srgbClr val="444444"/>
                </a:solidFill>
                <a:latin typeface="Georgia" panose="02040502050405020303" pitchFamily="18" charset="0"/>
              </a:rPr>
              <a:t>when compared to its competitors</a:t>
            </a:r>
            <a:endParaRPr lang="en-GB" sz="1100" dirty="0">
              <a:solidFill>
                <a:schemeClr val="accent2"/>
              </a:solidFill>
              <a:latin typeface="Georgia" panose="02040502050405020303" pitchFamily="18" charset="0"/>
            </a:endParaRPr>
          </a:p>
          <a:p>
            <a:pPr fontAlgn="base"/>
            <a:endParaRPr lang="en-GB" dirty="0" smtClean="0">
              <a:solidFill>
                <a:schemeClr val="accent2"/>
              </a:solidFill>
              <a:latin typeface="Georgia" panose="02040502050405020303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8705723" y="5809332"/>
            <a:ext cx="3350597" cy="877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GB" u="sng" dirty="0" smtClean="0">
                <a:solidFill>
                  <a:schemeClr val="accent2"/>
                </a:solidFill>
                <a:latin typeface="Georgia" panose="02040502050405020303" pitchFamily="18" charset="0"/>
              </a:rPr>
              <a:t>COMPUTATIONAL SPEED :</a:t>
            </a:r>
          </a:p>
          <a:p>
            <a:pPr fontAlgn="base"/>
            <a:r>
              <a:rPr lang="en-GB" sz="1100" dirty="0">
                <a:solidFill>
                  <a:srgbClr val="444444"/>
                </a:solidFill>
                <a:latin typeface="Georgia" panose="02040502050405020303" pitchFamily="18" charset="0"/>
              </a:rPr>
              <a:t>This is the field where TF is lagging behind but </a:t>
            </a:r>
            <a:r>
              <a:rPr lang="en-GB" sz="1100" dirty="0" smtClean="0">
                <a:solidFill>
                  <a:srgbClr val="444444"/>
                </a:solidFill>
                <a:latin typeface="Georgia" panose="02040502050405020303" pitchFamily="18" charset="0"/>
              </a:rPr>
              <a:t>you</a:t>
            </a:r>
          </a:p>
          <a:p>
            <a:pPr fontAlgn="base"/>
            <a:r>
              <a:rPr lang="en-GB" sz="1100" dirty="0" smtClean="0">
                <a:solidFill>
                  <a:srgbClr val="444444"/>
                </a:solidFill>
                <a:latin typeface="Georgia" panose="02040502050405020303" pitchFamily="18" charset="0"/>
              </a:rPr>
              <a:t> </a:t>
            </a:r>
            <a:r>
              <a:rPr lang="en-GB" sz="1100" dirty="0">
                <a:solidFill>
                  <a:srgbClr val="444444"/>
                </a:solidFill>
                <a:latin typeface="Georgia" panose="02040502050405020303" pitchFamily="18" charset="0"/>
              </a:rPr>
              <a:t>focus on the production environment rather </a:t>
            </a:r>
            <a:endParaRPr lang="en-GB" sz="1100" dirty="0" smtClean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fontAlgn="base"/>
            <a:r>
              <a:rPr lang="en-GB" sz="1100" dirty="0" smtClean="0">
                <a:solidFill>
                  <a:srgbClr val="444444"/>
                </a:solidFill>
                <a:latin typeface="Georgia" panose="02040502050405020303" pitchFamily="18" charset="0"/>
              </a:rPr>
              <a:t>than </a:t>
            </a:r>
            <a:r>
              <a:rPr lang="en-GB" sz="1100" dirty="0">
                <a:solidFill>
                  <a:srgbClr val="444444"/>
                </a:solidFill>
                <a:latin typeface="Georgia" panose="02040502050405020303" pitchFamily="18" charset="0"/>
              </a:rPr>
              <a:t>the </a:t>
            </a:r>
            <a:r>
              <a:rPr lang="en-GB" sz="1100" dirty="0" smtClean="0">
                <a:solidFill>
                  <a:srgbClr val="444444"/>
                </a:solidFill>
                <a:latin typeface="Georgia" panose="02040502050405020303" pitchFamily="18" charset="0"/>
              </a:rPr>
              <a:t>performance</a:t>
            </a:r>
            <a:endParaRPr lang="en-GB" dirty="0">
              <a:solidFill>
                <a:schemeClr val="accent2"/>
              </a:solidFill>
              <a:latin typeface="Georgia" panose="02040502050405020303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77309" y="2128723"/>
            <a:ext cx="2481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b="1" dirty="0" smtClean="0">
                <a:solidFill>
                  <a:schemeClr val="bg1"/>
                </a:solidFill>
              </a:rPr>
              <a:t>1</a:t>
            </a:r>
            <a:endParaRPr lang="en-GB" sz="25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108644" y="3447599"/>
            <a:ext cx="2830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solidFill>
                  <a:schemeClr val="bg1"/>
                </a:solidFill>
              </a:rPr>
              <a:t>2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074308" y="4800204"/>
            <a:ext cx="3541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solidFill>
                  <a:schemeClr val="bg1"/>
                </a:solidFill>
              </a:rPr>
              <a:t>3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057741" y="6169793"/>
            <a:ext cx="35418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 smtClean="0">
                <a:solidFill>
                  <a:schemeClr val="bg1"/>
                </a:solidFill>
              </a:rPr>
              <a:t>4</a:t>
            </a:r>
            <a:endParaRPr lang="en-GB" sz="26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591407" y="567227"/>
            <a:ext cx="58500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 smtClean="0"/>
              <a:t>TENSORFLOW :</a:t>
            </a:r>
            <a:endParaRPr lang="en-GB" sz="4400" u="sng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708426" y="6322848"/>
            <a:ext cx="470070" cy="53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7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1" y="914400"/>
            <a:ext cx="11991702" cy="594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48149" y="0"/>
            <a:ext cx="70931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 smtClean="0"/>
              <a:t>COMPARISON CHART :</a:t>
            </a:r>
            <a:endParaRPr lang="en-GB" sz="44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3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54" y="1201783"/>
            <a:ext cx="11821886" cy="55255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6709" y="0"/>
            <a:ext cx="70931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 smtClean="0"/>
              <a:t>COMPARISON CHART :</a:t>
            </a:r>
            <a:endParaRPr lang="en-GB" sz="44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60324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5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8762"/>
            <a:ext cx="12192000" cy="53292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56709" y="182880"/>
            <a:ext cx="70931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 smtClean="0"/>
              <a:t>COMPARISON CHART :</a:t>
            </a:r>
            <a:endParaRPr lang="en-GB" sz="44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0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01234" y="348734"/>
            <a:ext cx="34188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4400" u="sng" dirty="0" smtClean="0"/>
              <a:t>INSTALLATION</a:t>
            </a:r>
            <a:endParaRPr lang="en-GB" sz="4400" u="sng" dirty="0"/>
          </a:p>
        </p:txBody>
      </p:sp>
      <p:sp>
        <p:nvSpPr>
          <p:cNvPr id="3" name="Rectangle 2"/>
          <p:cNvSpPr/>
          <p:nvPr/>
        </p:nvSpPr>
        <p:spPr>
          <a:xfrm>
            <a:off x="636451" y="1943076"/>
            <a:ext cx="8559800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/>
              <a:t>TensorFlow</a:t>
            </a:r>
            <a:r>
              <a:rPr lang="en-IN" sz="2400" dirty="0"/>
              <a:t> is compatible with </a:t>
            </a:r>
            <a:r>
              <a:rPr lang="en-IN" sz="2400" dirty="0" smtClean="0"/>
              <a:t>4 </a:t>
            </a:r>
            <a:r>
              <a:rPr lang="en-IN" sz="2400" dirty="0"/>
              <a:t>operating Systems </a:t>
            </a:r>
            <a:r>
              <a:rPr lang="en-IN" sz="2400" dirty="0" smtClean="0"/>
              <a:t>:</a:t>
            </a:r>
            <a:endParaRPr lang="en-IN" sz="2400" dirty="0"/>
          </a:p>
          <a:p>
            <a:endParaRPr lang="en-IN" sz="2400" dirty="0"/>
          </a:p>
          <a:p>
            <a:pPr marL="914400" lvl="1" indent="-457200">
              <a:lnSpc>
                <a:spcPct val="250000"/>
              </a:lnSpc>
              <a:buFont typeface="+mj-lt"/>
              <a:buAutoNum type="alphaLcParenR"/>
            </a:pPr>
            <a:r>
              <a:rPr lang="en-IN" sz="2000" dirty="0"/>
              <a:t>Windows  </a:t>
            </a:r>
            <a:r>
              <a:rPr lang="en-IN" sz="2000" dirty="0" smtClean="0"/>
              <a:t>OS</a:t>
            </a:r>
            <a:endParaRPr lang="en-IN" sz="2000" dirty="0"/>
          </a:p>
          <a:p>
            <a:pPr marL="914400" lvl="1" indent="-457200">
              <a:lnSpc>
                <a:spcPct val="250000"/>
              </a:lnSpc>
              <a:buFont typeface="+mj-lt"/>
              <a:buAutoNum type="alphaLcParenR"/>
            </a:pPr>
            <a:r>
              <a:rPr lang="en-IN" sz="2000" dirty="0" smtClean="0"/>
              <a:t>Ubuntu OS</a:t>
            </a:r>
            <a:endParaRPr lang="en-IN" sz="2000" dirty="0"/>
          </a:p>
          <a:p>
            <a:pPr marL="914400" lvl="1" indent="-457200">
              <a:lnSpc>
                <a:spcPct val="250000"/>
              </a:lnSpc>
              <a:buFont typeface="+mj-lt"/>
              <a:buAutoNum type="alphaLcParenR"/>
            </a:pPr>
            <a:r>
              <a:rPr lang="en-IN" sz="2000" dirty="0" smtClean="0"/>
              <a:t>Mac OS</a:t>
            </a:r>
          </a:p>
          <a:p>
            <a:pPr marL="914400" lvl="1" indent="-457200">
              <a:lnSpc>
                <a:spcPct val="250000"/>
              </a:lnSpc>
              <a:buFont typeface="+mj-lt"/>
              <a:buAutoNum type="alphaLcParenR"/>
            </a:pPr>
            <a:r>
              <a:rPr lang="en-IN" sz="2000" dirty="0" err="1" smtClean="0"/>
              <a:t>Raspbian</a:t>
            </a:r>
            <a:r>
              <a:rPr lang="en-IN" sz="2000" dirty="0" smtClean="0"/>
              <a:t> </a:t>
            </a:r>
            <a:r>
              <a:rPr lang="en-IN" sz="2000" dirty="0" err="1" smtClean="0"/>
              <a:t>Os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0983686" y="5851838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5903" y="287337"/>
            <a:ext cx="10515600" cy="1325563"/>
          </a:xfrm>
        </p:spPr>
        <p:txBody>
          <a:bodyPr/>
          <a:lstStyle/>
          <a:p>
            <a:r>
              <a:rPr lang="en-IN" b="1" u="sng" dirty="0" smtClean="0"/>
              <a:t>WHAT ARE TENSORS:</a:t>
            </a:r>
            <a:endParaRPr lang="en-GB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12900"/>
            <a:ext cx="10896600" cy="435133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IN" sz="2000" dirty="0">
                <a:cs typeface="Times New Roman" panose="02020603050405020304" pitchFamily="18" charset="0"/>
              </a:rPr>
              <a:t>A tensor is a generalization of vectors and matrices and is easily understood as a multidimensional array</a:t>
            </a:r>
            <a:r>
              <a:rPr lang="en-IN" sz="2000" dirty="0" smtClean="0"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00000"/>
              </a:lnSpc>
            </a:pPr>
            <a:endParaRPr lang="en-IN" sz="2000" dirty="0"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</a:pPr>
            <a:r>
              <a:rPr lang="en-IN" sz="2000" dirty="0">
                <a:cs typeface="Times New Roman" panose="02020603050405020304" pitchFamily="18" charset="0"/>
              </a:rPr>
              <a:t>A vector is a one-dimensional or first order tensor and a matrix is a two-dimensional or second order tensor.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2000" dirty="0">
                <a:cs typeface="Times New Roman" panose="02020603050405020304" pitchFamily="18" charset="0"/>
              </a:rPr>
              <a:t>            t111, t121, t131     t112, t122, t132     t113, t123, t133</a:t>
            </a:r>
          </a:p>
          <a:p>
            <a:pPr>
              <a:lnSpc>
                <a:spcPct val="100000"/>
              </a:lnSpc>
            </a:pPr>
            <a:r>
              <a:rPr lang="en-IN" sz="2000" dirty="0">
                <a:cs typeface="Times New Roman" panose="02020603050405020304" pitchFamily="18" charset="0"/>
              </a:rPr>
              <a:t>T  =  (t211, t221, t231),  (t212, t222, t232),  (t213, t223, t233)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2000" dirty="0">
                <a:cs typeface="Times New Roman" panose="02020603050405020304" pitchFamily="18" charset="0"/>
              </a:rPr>
              <a:t>             t311, t321, t331     t312, t322, t332     t313, t323, </a:t>
            </a:r>
            <a:r>
              <a:rPr lang="en-IN" sz="2000" dirty="0" smtClean="0">
                <a:cs typeface="Times New Roman" panose="02020603050405020304" pitchFamily="18" charset="0"/>
              </a:rPr>
              <a:t>t333</a:t>
            </a:r>
          </a:p>
          <a:p>
            <a:pPr marL="0" indent="0">
              <a:lnSpc>
                <a:spcPct val="100000"/>
              </a:lnSpc>
              <a:buNone/>
            </a:pPr>
            <a:endParaRPr lang="en-IN" sz="2000" dirty="0"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</a:pPr>
            <a:r>
              <a:rPr lang="en-IN" sz="2000" dirty="0">
                <a:cs typeface="Times New Roman" panose="02020603050405020304" pitchFamily="18" charset="0"/>
              </a:rPr>
              <a:t>Set of techniques known in machine learning in the training and operation of deep learning models can be described in terms of tensors.</a:t>
            </a:r>
          </a:p>
          <a:p>
            <a:pPr>
              <a:lnSpc>
                <a:spcPct val="100000"/>
              </a:lnSpc>
            </a:pPr>
            <a:endParaRPr lang="en-GB" dirty="0"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3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46739" y="175920"/>
            <a:ext cx="37072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u="sng" dirty="0" smtClean="0"/>
              <a:t>WINDOWS OS :</a:t>
            </a:r>
            <a:endParaRPr lang="en-GB" sz="4400" u="sng" dirty="0"/>
          </a:p>
        </p:txBody>
      </p:sp>
      <p:sp>
        <p:nvSpPr>
          <p:cNvPr id="3" name="Rectangle 2"/>
          <p:cNvSpPr/>
          <p:nvPr/>
        </p:nvSpPr>
        <p:spPr>
          <a:xfrm>
            <a:off x="300447" y="945362"/>
            <a:ext cx="11891554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900" dirty="0"/>
              <a:t>Install Stable version of Python(python.org/downloads/release/python-374</a:t>
            </a:r>
            <a:r>
              <a:rPr lang="en-IN" sz="1900" dirty="0" smtClean="0"/>
              <a:t>/)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900" dirty="0"/>
              <a:t>Tick Custom Installation (Preferred) or in </a:t>
            </a:r>
            <a:r>
              <a:rPr lang="en-IN" sz="1900" dirty="0" smtClean="0"/>
              <a:t>Manual Installation </a:t>
            </a:r>
            <a:r>
              <a:rPr lang="en-IN" sz="1900" dirty="0"/>
              <a:t>ensure “pip” is chosen as the optional feature in the path environmental Variable</a:t>
            </a:r>
            <a:r>
              <a:rPr lang="en-IN" sz="19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900" dirty="0"/>
              <a:t>Alternatively you can install </a:t>
            </a:r>
            <a:r>
              <a:rPr lang="en-IN" sz="1900" dirty="0" err="1"/>
              <a:t>PiP</a:t>
            </a:r>
            <a:r>
              <a:rPr lang="en-IN" sz="1900" dirty="0"/>
              <a:t>  Dependencies via Command Prompt</a:t>
            </a:r>
            <a:r>
              <a:rPr lang="en-IN" sz="19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900" dirty="0"/>
              <a:t>         </a:t>
            </a:r>
            <a:r>
              <a:rPr lang="en-IN" sz="1900" dirty="0">
                <a:solidFill>
                  <a:schemeClr val="accent1">
                    <a:lumMod val="75000"/>
                  </a:schemeClr>
                </a:solidFill>
              </a:rPr>
              <a:t>c:\&gt;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pip3 install six </a:t>
            </a:r>
            <a:r>
              <a:rPr lang="en-US" sz="1900" dirty="0" err="1">
                <a:solidFill>
                  <a:schemeClr val="accent1">
                    <a:lumMod val="75000"/>
                  </a:schemeClr>
                </a:solidFill>
              </a:rPr>
              <a:t>numpy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900" dirty="0" smtClean="0">
                <a:solidFill>
                  <a:schemeClr val="accent1">
                    <a:lumMod val="75000"/>
                  </a:schemeClr>
                </a:solidFill>
              </a:rPr>
              <a:t>wheel</a:t>
            </a:r>
            <a:endParaRPr lang="en-US" sz="1900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         c:\&gt; pip3 install </a:t>
            </a:r>
            <a:r>
              <a:rPr lang="en-US" sz="1900" dirty="0" err="1">
                <a:solidFill>
                  <a:schemeClr val="accent1">
                    <a:lumMod val="75000"/>
                  </a:schemeClr>
                </a:solidFill>
              </a:rPr>
              <a:t>keras_applications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==1.0.6 --no-deps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         c:\&gt; install </a:t>
            </a:r>
            <a:r>
              <a:rPr lang="en-US" sz="1900" dirty="0" err="1">
                <a:solidFill>
                  <a:schemeClr val="accent1">
                    <a:lumMod val="75000"/>
                  </a:schemeClr>
                </a:solidFill>
              </a:rPr>
              <a:t>keras_preprocessing</a:t>
            </a:r>
            <a:r>
              <a:rPr lang="en-US" sz="1900" dirty="0">
                <a:solidFill>
                  <a:schemeClr val="accent1">
                    <a:lumMod val="75000"/>
                  </a:schemeClr>
                </a:solidFill>
              </a:rPr>
              <a:t>==1.0.5 --no-deps</a:t>
            </a:r>
            <a:endParaRPr lang="en-IN" sz="19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C441CE-9ED7-42B9-A4BE-EF1457042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8" y="3961573"/>
            <a:ext cx="11599816" cy="2896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163301" y="600710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8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67440" y="218168"/>
            <a:ext cx="342831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4400" u="sng" dirty="0" smtClean="0"/>
              <a:t>WINDOWS OS</a:t>
            </a:r>
          </a:p>
          <a:p>
            <a:pPr algn="ctr"/>
            <a:endParaRPr lang="en-GB" sz="4400" u="sng" dirty="0"/>
          </a:p>
        </p:txBody>
      </p:sp>
      <p:sp>
        <p:nvSpPr>
          <p:cNvPr id="3" name="Rectangle 2"/>
          <p:cNvSpPr/>
          <p:nvPr/>
        </p:nvSpPr>
        <p:spPr>
          <a:xfrm>
            <a:off x="548640" y="987609"/>
            <a:ext cx="12152813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900" dirty="0"/>
              <a:t>Install </a:t>
            </a:r>
            <a:r>
              <a:rPr lang="en-IN" sz="1900" dirty="0" smtClean="0"/>
              <a:t>Bezel :</a:t>
            </a:r>
            <a:endParaRPr lang="en-IN" sz="1900" dirty="0"/>
          </a:p>
          <a:p>
            <a:r>
              <a:rPr lang="en-IN" sz="1900" dirty="0"/>
              <a:t>  1. Specially recommended for 64 Bits Windows </a:t>
            </a:r>
            <a:r>
              <a:rPr lang="en-IN" sz="1900" dirty="0" smtClean="0"/>
              <a:t>10</a:t>
            </a:r>
          </a:p>
          <a:p>
            <a:endParaRPr lang="en-IN" sz="1900" dirty="0"/>
          </a:p>
          <a:p>
            <a:r>
              <a:rPr lang="en-IN" sz="1900" dirty="0"/>
              <a:t>  2. Install </a:t>
            </a:r>
            <a:r>
              <a:rPr lang="en-IN" sz="1900" dirty="0" smtClean="0"/>
              <a:t>Pre-Requisites : </a:t>
            </a:r>
            <a:endParaRPr lang="en-IN" sz="1900" dirty="0"/>
          </a:p>
          <a:p>
            <a:r>
              <a:rPr lang="en-IN" sz="1900" dirty="0"/>
              <a:t>               - Visual C++ Redistributable for Visual Studio 2015</a:t>
            </a:r>
          </a:p>
          <a:p>
            <a:r>
              <a:rPr lang="en-IN" sz="1900" dirty="0"/>
              <a:t>               - Msys2 </a:t>
            </a:r>
            <a:r>
              <a:rPr lang="en-IN" sz="1900" dirty="0" smtClean="0"/>
              <a:t>x86_64</a:t>
            </a:r>
          </a:p>
          <a:p>
            <a:endParaRPr lang="en-IN" sz="1900" dirty="0"/>
          </a:p>
          <a:p>
            <a:r>
              <a:rPr lang="en-IN" sz="1900" dirty="0"/>
              <a:t> 3. after Msys2 Installation ,run following command in Msys2 Prompt  </a:t>
            </a:r>
          </a:p>
          <a:p>
            <a:r>
              <a:rPr lang="en-IN" sz="1900" dirty="0"/>
              <a:t>               -</a:t>
            </a:r>
            <a:r>
              <a:rPr lang="en-IN" sz="1900" b="1" i="1" dirty="0" err="1"/>
              <a:t>pacman</a:t>
            </a:r>
            <a:r>
              <a:rPr lang="en-IN" sz="1900" b="1" i="1" dirty="0"/>
              <a:t> –S zip unzip patch </a:t>
            </a:r>
            <a:r>
              <a:rPr lang="en-IN" sz="1900" b="1" i="1" dirty="0" err="1"/>
              <a:t>diffutils</a:t>
            </a:r>
            <a:r>
              <a:rPr lang="en-IN" sz="1900" b="1" i="1" dirty="0"/>
              <a:t> git           </a:t>
            </a:r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B00B1A4B-5B2E-4F9C-8064-69FB3ACE5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3778794"/>
            <a:ext cx="11116492" cy="3079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163300" y="600710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1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4063" y="1135712"/>
            <a:ext cx="114681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/>
              <a:t>Download </a:t>
            </a:r>
            <a:r>
              <a:rPr lang="en-IN" sz="2000" dirty="0" smtClean="0"/>
              <a:t>Bezel:</a:t>
            </a:r>
          </a:p>
          <a:p>
            <a:endParaRPr lang="en-IN" sz="2000" dirty="0">
              <a:hlinkClick r:id="rId2" action="ppaction://hlinkfile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hlinkClick r:id="rId2" action="ppaction://hlinkfile"/>
              </a:rPr>
              <a:t>bazel</a:t>
            </a:r>
            <a:r>
              <a:rPr lang="en-US" sz="2000" dirty="0" smtClean="0">
                <a:hlinkClick r:id="rId2" action="ppaction://hlinkfile"/>
              </a:rPr>
              <a:t> </a:t>
            </a:r>
            <a:r>
              <a:rPr lang="en-US" sz="2000" dirty="0" smtClean="0">
                <a:hlinkClick r:id="rId2" action="ppaction://hlinkfile"/>
              </a:rPr>
              <a:t>build</a:t>
            </a:r>
            <a:endParaRPr lang="en-US" sz="2000" dirty="0" smtClean="0"/>
          </a:p>
          <a:p>
            <a:endParaRPr lang="en-I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 smtClean="0"/>
              <a:t>choose Windows –x86_64.exe file </a:t>
            </a:r>
          </a:p>
          <a:p>
            <a:endParaRPr lang="en-I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/>
              <a:t>Setup </a:t>
            </a:r>
            <a:r>
              <a:rPr lang="en-IN" sz="2000" dirty="0" err="1"/>
              <a:t>Bazel</a:t>
            </a:r>
            <a:r>
              <a:rPr lang="en-IN" sz="2000" dirty="0"/>
              <a:t> to build 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Install </a:t>
            </a:r>
            <a:r>
              <a:rPr lang="en-IN" sz="2000" dirty="0"/>
              <a:t>Visual C++ Build Tool </a:t>
            </a:r>
            <a:r>
              <a:rPr lang="en-IN" sz="2000" dirty="0" smtClean="0"/>
              <a:t>2017 :</a:t>
            </a:r>
            <a:endParaRPr lang="en-I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r>
              <a:rPr lang="en-IN" sz="2000" dirty="0"/>
              <a:t>             - Download Visual Studio </a:t>
            </a:r>
            <a:r>
              <a:rPr lang="en-IN" sz="2000" dirty="0" smtClean="0"/>
              <a:t>2017</a:t>
            </a:r>
          </a:p>
          <a:p>
            <a:endParaRPr lang="en-IN" sz="2000" dirty="0"/>
          </a:p>
          <a:p>
            <a:r>
              <a:rPr lang="en-IN" sz="2000" dirty="0"/>
              <a:t>             -  Download and </a:t>
            </a:r>
            <a:r>
              <a:rPr lang="en-IN" sz="2000" dirty="0" smtClean="0"/>
              <a:t>Install :</a:t>
            </a:r>
          </a:p>
          <a:p>
            <a:endParaRPr lang="en-IN" sz="2000" dirty="0"/>
          </a:p>
          <a:p>
            <a:r>
              <a:rPr lang="en-IN" sz="2000" dirty="0"/>
              <a:t>                      </a:t>
            </a:r>
            <a:r>
              <a:rPr lang="en-IN" sz="2000" dirty="0" smtClean="0"/>
              <a:t>a) Microsoft </a:t>
            </a:r>
            <a:r>
              <a:rPr lang="en-IN" sz="2000" dirty="0"/>
              <a:t>Visual </a:t>
            </a:r>
            <a:r>
              <a:rPr lang="en-IN" sz="2000" dirty="0" err="1"/>
              <a:t>c++</a:t>
            </a:r>
            <a:r>
              <a:rPr lang="en-IN" sz="2000" dirty="0"/>
              <a:t> 2017 </a:t>
            </a:r>
            <a:r>
              <a:rPr lang="en-IN" sz="2000" dirty="0" smtClean="0"/>
              <a:t>Redistributable</a:t>
            </a:r>
          </a:p>
          <a:p>
            <a:endParaRPr lang="en-IN" sz="2000" dirty="0"/>
          </a:p>
          <a:p>
            <a:r>
              <a:rPr lang="en-IN" sz="2000" dirty="0"/>
              <a:t>                      </a:t>
            </a:r>
            <a:r>
              <a:rPr lang="en-IN" sz="2000" dirty="0" smtClean="0"/>
              <a:t>b)  Microsoft </a:t>
            </a:r>
            <a:r>
              <a:rPr lang="en-IN" sz="2000" dirty="0"/>
              <a:t>Build Tools 2017  </a:t>
            </a:r>
          </a:p>
          <a:p>
            <a:r>
              <a:rPr lang="en-IN" sz="2000" dirty="0"/>
              <a:t>    </a:t>
            </a:r>
          </a:p>
          <a:p>
            <a:endParaRPr lang="en-IN" dirty="0"/>
          </a:p>
          <a:p>
            <a:r>
              <a:rPr lang="en-IN" dirty="0"/>
              <a:t>         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58880" y="231169"/>
            <a:ext cx="34283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u="sng" dirty="0" smtClean="0"/>
              <a:t>WINDOWS OS</a:t>
            </a:r>
            <a:endParaRPr lang="en-GB" sz="4400" u="sng" dirty="0"/>
          </a:p>
        </p:txBody>
      </p:sp>
    </p:spTree>
    <p:extLst>
      <p:ext uri="{BB962C8B-B14F-4D97-AF65-F5344CB8AC3E}">
        <p14:creationId xmlns:p14="http://schemas.microsoft.com/office/powerpoint/2010/main" val="58119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9100" y="1263640"/>
            <a:ext cx="111252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Install </a:t>
            </a:r>
            <a:r>
              <a:rPr lang="en-IN" sz="2000" dirty="0" smtClean="0"/>
              <a:t>GPU</a:t>
            </a:r>
          </a:p>
          <a:p>
            <a:endParaRPr lang="en-IN" sz="2000" dirty="0"/>
          </a:p>
          <a:p>
            <a:r>
              <a:rPr lang="en-IN" sz="2000" dirty="0" smtClean="0"/>
              <a:t>     -    </a:t>
            </a:r>
            <a:r>
              <a:rPr lang="en-IN" sz="2000" dirty="0"/>
              <a:t>ADDITIONALLY , drivers and software are required to run </a:t>
            </a:r>
            <a:r>
              <a:rPr lang="en-IN" sz="2000" dirty="0" err="1"/>
              <a:t>TensorFlow</a:t>
            </a:r>
            <a:r>
              <a:rPr lang="en-IN" sz="2000" dirty="0"/>
              <a:t> on a GPU.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Tensorflow</a:t>
            </a:r>
            <a:r>
              <a:rPr lang="en-IN" sz="2000" dirty="0"/>
              <a:t> Source </a:t>
            </a:r>
            <a:r>
              <a:rPr lang="en-IN" sz="2000" dirty="0" smtClean="0"/>
              <a:t>code</a:t>
            </a:r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 </a:t>
            </a:r>
            <a:r>
              <a:rPr lang="en-IN" sz="2000" dirty="0" smtClean="0"/>
              <a:t>In </a:t>
            </a:r>
            <a:r>
              <a:rPr lang="en-IN" sz="2000" dirty="0"/>
              <a:t>the command Prompt, </a:t>
            </a:r>
            <a:r>
              <a:rPr lang="en-IN" sz="2000" dirty="0" smtClean="0"/>
              <a:t>type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r>
              <a:rPr lang="en-IN" sz="2000" dirty="0"/>
              <a:t>            - c:\&gt; git clone </a:t>
            </a:r>
            <a:r>
              <a:rPr lang="en-IN" sz="2000" dirty="0">
                <a:hlinkClick r:id="rId2"/>
              </a:rPr>
              <a:t>https://</a:t>
            </a:r>
            <a:r>
              <a:rPr lang="en-IN" sz="2000" dirty="0" smtClean="0">
                <a:hlinkClick r:id="rId2"/>
              </a:rPr>
              <a:t>github.com/tensorflow/tensorflow.git</a:t>
            </a:r>
            <a:endParaRPr lang="en-IN" sz="2000" dirty="0" smtClean="0"/>
          </a:p>
          <a:p>
            <a:endParaRPr lang="en-IN" sz="2000" dirty="0"/>
          </a:p>
          <a:p>
            <a:r>
              <a:rPr lang="en-IN" sz="2000" dirty="0"/>
              <a:t>            - c:\&gt; cd </a:t>
            </a:r>
            <a:r>
              <a:rPr lang="en-IN" sz="2000" dirty="0" err="1" smtClean="0"/>
              <a:t>tensorflow</a:t>
            </a:r>
            <a:endParaRPr lang="en-IN" sz="2000" dirty="0" smtClean="0"/>
          </a:p>
          <a:p>
            <a:endParaRPr lang="en-IN" sz="2000" dirty="0"/>
          </a:p>
          <a:p>
            <a:r>
              <a:rPr lang="en-IN" sz="2000" dirty="0"/>
              <a:t>            </a:t>
            </a:r>
            <a:r>
              <a:rPr lang="en-IN" sz="2000" dirty="0" smtClean="0"/>
              <a:t>- git </a:t>
            </a:r>
            <a:r>
              <a:rPr lang="en-IN" sz="2000" dirty="0"/>
              <a:t>checkout </a:t>
            </a:r>
            <a:r>
              <a:rPr lang="en-IN" sz="2000" dirty="0" err="1"/>
              <a:t>branch_name</a:t>
            </a:r>
            <a:r>
              <a:rPr lang="en-IN" sz="2000" dirty="0"/>
              <a:t>  # r1.9, r1.10, etc. ( r1.15 will be the last 1.x release for </a:t>
            </a:r>
            <a:r>
              <a:rPr lang="en-IN" sz="2000" dirty="0" err="1"/>
              <a:t>tensorflow.It</a:t>
            </a:r>
            <a:r>
              <a:rPr lang="en-IN" sz="2000" dirty="0"/>
              <a:t> will </a:t>
            </a:r>
            <a:r>
              <a:rPr lang="en-IN" sz="2000" dirty="0" smtClean="0"/>
              <a:t> be </a:t>
            </a:r>
            <a:r>
              <a:rPr lang="en-IN" sz="2000" dirty="0"/>
              <a:t>followed by  patches and small updates)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58880" y="231169"/>
            <a:ext cx="34283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u="sng" dirty="0" smtClean="0"/>
              <a:t>WINDOWS OS</a:t>
            </a:r>
            <a:endParaRPr lang="en-GB" sz="4400" u="sng" dirty="0"/>
          </a:p>
        </p:txBody>
      </p:sp>
    </p:spTree>
    <p:extLst>
      <p:ext uri="{BB962C8B-B14F-4D97-AF65-F5344CB8AC3E}">
        <p14:creationId xmlns:p14="http://schemas.microsoft.com/office/powerpoint/2010/main" val="215199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3700" y="1089898"/>
            <a:ext cx="11582400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/>
              <a:t>Configure the </a:t>
            </a:r>
            <a:r>
              <a:rPr lang="en-IN" sz="2000" dirty="0" smtClean="0"/>
              <a:t>Build</a:t>
            </a:r>
          </a:p>
          <a:p>
            <a:endParaRPr lang="en-IN" sz="2000" dirty="0"/>
          </a:p>
          <a:p>
            <a:r>
              <a:rPr lang="en-IN" sz="2000" dirty="0" smtClean="0"/>
              <a:t>     -</a:t>
            </a:r>
            <a:r>
              <a:rPr lang="en-IN" sz="2000" dirty="0"/>
              <a:t>Configure the build of your system by running the following code at the source of your </a:t>
            </a:r>
            <a:r>
              <a:rPr lang="en-IN" sz="2000" dirty="0" err="1"/>
              <a:t>TensorFlow</a:t>
            </a: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  </a:t>
            </a:r>
            <a:r>
              <a:rPr lang="en-IN" sz="2000" dirty="0" smtClean="0"/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C:\&gt;python ./configure.py</a:t>
            </a:r>
          </a:p>
          <a:p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Build </a:t>
            </a:r>
            <a:r>
              <a:rPr lang="en-IN" sz="2000" dirty="0" err="1"/>
              <a:t>PiP</a:t>
            </a:r>
            <a:r>
              <a:rPr lang="en-IN" sz="2000" dirty="0"/>
              <a:t> Package</a:t>
            </a:r>
          </a:p>
          <a:p>
            <a:r>
              <a:rPr lang="en-IN" sz="2000" dirty="0"/>
              <a:t>        - For </a:t>
            </a:r>
            <a:r>
              <a:rPr lang="en-IN" sz="2000" dirty="0" smtClean="0"/>
              <a:t>CPU :</a:t>
            </a:r>
          </a:p>
          <a:p>
            <a:endParaRPr lang="en-IN" sz="2000" dirty="0"/>
          </a:p>
          <a:p>
            <a:r>
              <a:rPr lang="en-IN" sz="2000" dirty="0"/>
              <a:t>           Need </a:t>
            </a:r>
            <a:r>
              <a:rPr lang="en-IN" sz="2000" dirty="0" err="1"/>
              <a:t>bazel</a:t>
            </a:r>
            <a:r>
              <a:rPr lang="en-IN" sz="2000" dirty="0"/>
              <a:t> to make </a:t>
            </a:r>
            <a:r>
              <a:rPr lang="en-IN" sz="2000" dirty="0" err="1"/>
              <a:t>tensorflow</a:t>
            </a:r>
            <a:r>
              <a:rPr lang="en-IN" sz="2000" dirty="0"/>
              <a:t> package builder for CPU-only support.</a:t>
            </a:r>
          </a:p>
          <a:p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             C:\&gt;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bazel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build --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config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=opt //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/tools/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pip_package:build_pip_package</a:t>
            </a: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dirty="0"/>
              <a:t>        - For </a:t>
            </a:r>
            <a:r>
              <a:rPr lang="en-US" sz="2000" dirty="0" smtClean="0"/>
              <a:t>GPU :</a:t>
            </a:r>
          </a:p>
          <a:p>
            <a:endParaRPr lang="en-US" sz="2000" dirty="0"/>
          </a:p>
          <a:p>
            <a:r>
              <a:rPr lang="en-US" sz="2000" dirty="0"/>
              <a:t>           </a:t>
            </a:r>
            <a:r>
              <a:rPr lang="en-US" sz="2000" dirty="0" err="1"/>
              <a:t>Tensorflow</a:t>
            </a:r>
            <a:r>
              <a:rPr lang="en-US" sz="2000" dirty="0"/>
              <a:t> </a:t>
            </a:r>
            <a:r>
              <a:rPr lang="en-US" sz="2000" dirty="0" err="1"/>
              <a:t>PiP</a:t>
            </a:r>
            <a:r>
              <a:rPr lang="en-US" sz="2000" dirty="0"/>
              <a:t> packages will by include GPU support. It will work on machines with and </a:t>
            </a:r>
            <a:r>
              <a:rPr lang="en-US" sz="2000" dirty="0" smtClean="0"/>
              <a:t>  without </a:t>
            </a:r>
            <a:r>
              <a:rPr lang="en-US" sz="2000" dirty="0" err="1"/>
              <a:t>Nvidia</a:t>
            </a:r>
            <a:r>
              <a:rPr lang="en-US" sz="2000" dirty="0"/>
              <a:t> </a:t>
            </a:r>
            <a:r>
              <a:rPr lang="en-US" sz="2000" dirty="0" err="1"/>
              <a:t>Gpu’s</a:t>
            </a:r>
            <a:r>
              <a:rPr lang="en-US" sz="2000" dirty="0"/>
              <a:t>.</a:t>
            </a:r>
            <a:endParaRPr lang="en-IN" sz="2000" dirty="0"/>
          </a:p>
          <a:p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58880" y="244232"/>
            <a:ext cx="34283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u="sng" dirty="0" smtClean="0"/>
              <a:t>WINDOWS OS</a:t>
            </a:r>
            <a:endParaRPr lang="en-GB" sz="4400" u="sng" dirty="0"/>
          </a:p>
        </p:txBody>
      </p:sp>
    </p:spTree>
    <p:extLst>
      <p:ext uri="{BB962C8B-B14F-4D97-AF65-F5344CB8AC3E}">
        <p14:creationId xmlns:p14="http://schemas.microsoft.com/office/powerpoint/2010/main" val="260371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7500" y="961241"/>
            <a:ext cx="11760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Build the </a:t>
            </a:r>
            <a:r>
              <a:rPr lang="en-IN" sz="2000" dirty="0" smtClean="0"/>
              <a:t>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r>
              <a:rPr lang="en-IN" sz="2000" dirty="0"/>
              <a:t> </a:t>
            </a:r>
            <a:r>
              <a:rPr lang="en-IN" sz="2000" dirty="0" smtClean="0"/>
              <a:t>    -    </a:t>
            </a:r>
            <a:r>
              <a:rPr lang="en-IN" sz="2000" b="1" dirty="0" err="1"/>
              <a:t>Bazel</a:t>
            </a:r>
            <a:r>
              <a:rPr lang="en-IN" sz="2000" b="1" dirty="0"/>
              <a:t> build </a:t>
            </a:r>
            <a:r>
              <a:rPr lang="en-IN" sz="2000" dirty="0"/>
              <a:t>is a command that creates an executable command- </a:t>
            </a:r>
            <a:r>
              <a:rPr lang="en-IN" sz="2000" b="1" i="1" dirty="0" err="1" smtClean="0"/>
              <a:t>build_pip_package</a:t>
            </a:r>
            <a:endParaRPr lang="en-IN" sz="2000" b="1" i="1" dirty="0" smtClean="0"/>
          </a:p>
          <a:p>
            <a:endParaRPr lang="en-IN" sz="2000" b="1" i="1" dirty="0"/>
          </a:p>
          <a:p>
            <a:r>
              <a:rPr lang="en-IN" sz="2000" b="1" i="1" dirty="0">
                <a:solidFill>
                  <a:schemeClr val="accent1">
                    <a:lumMod val="75000"/>
                  </a:schemeClr>
                </a:solidFill>
              </a:rPr>
              <a:t>             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c:\&gt;   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bazel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-bin\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\tools\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pip_package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\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build_pip_package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 C:/tmp/tensorflow_pkg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b="1" i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Install the </a:t>
            </a:r>
            <a:r>
              <a:rPr lang="en-IN" sz="2000" dirty="0" smtClean="0"/>
              <a:t>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r>
              <a:rPr lang="en-IN" sz="2000" dirty="0" smtClean="0"/>
              <a:t>     -</a:t>
            </a:r>
            <a:r>
              <a:rPr lang="en-IN" sz="2000" dirty="0"/>
              <a:t>Depending on the </a:t>
            </a:r>
            <a:r>
              <a:rPr lang="en-IN" sz="2000" dirty="0" err="1"/>
              <a:t>tensorflow</a:t>
            </a:r>
            <a:r>
              <a:rPr lang="en-IN" sz="2000" dirty="0"/>
              <a:t> version and </a:t>
            </a:r>
            <a:r>
              <a:rPr lang="en-IN" sz="2000" dirty="0" err="1"/>
              <a:t>platform,a</a:t>
            </a:r>
            <a:r>
              <a:rPr lang="en-IN" sz="2000" dirty="0"/>
              <a:t> filename with the extension</a:t>
            </a:r>
            <a:r>
              <a:rPr lang="en-IN" sz="2000" b="1" dirty="0"/>
              <a:t> .</a:t>
            </a:r>
            <a:r>
              <a:rPr lang="en-IN" sz="2000" b="1" dirty="0" err="1"/>
              <a:t>whl</a:t>
            </a:r>
            <a:r>
              <a:rPr lang="en-IN" sz="2000" b="1" dirty="0"/>
              <a:t> </a:t>
            </a:r>
            <a:r>
              <a:rPr lang="en-IN" sz="2000" dirty="0"/>
              <a:t>is generated</a:t>
            </a:r>
            <a:r>
              <a:rPr lang="en-IN" sz="2000" dirty="0" smtClean="0"/>
              <a:t>.</a:t>
            </a:r>
          </a:p>
          <a:p>
            <a:r>
              <a:rPr lang="en-IN" sz="2000" dirty="0" smtClean="0"/>
              <a:t> </a:t>
            </a:r>
            <a:endParaRPr lang="en-IN" sz="2000" dirty="0"/>
          </a:p>
          <a:p>
            <a:r>
              <a:rPr lang="en-IN" sz="2000" dirty="0"/>
              <a:t>     </a:t>
            </a:r>
            <a:r>
              <a:rPr lang="en-IN" sz="2000" dirty="0" smtClean="0"/>
              <a:t>-</a:t>
            </a:r>
            <a:r>
              <a:rPr lang="en-IN" sz="2000" dirty="0"/>
              <a:t>Use the pip3 install command to install the package. </a:t>
            </a:r>
            <a:endParaRPr lang="en-I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r>
              <a:rPr lang="en-IN" sz="2000" dirty="0"/>
              <a:t>            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c:\&gt;   pip3 install C:/tmp/tensorflow_pkg/tensorflow-version-cp36-cp36m-win_amd64.whl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58880" y="231169"/>
            <a:ext cx="34283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4400" u="sng" dirty="0" smtClean="0"/>
              <a:t>WINDOWS OS</a:t>
            </a:r>
            <a:endParaRPr lang="en-GB" sz="4400" u="sng" dirty="0"/>
          </a:p>
        </p:txBody>
      </p:sp>
    </p:spTree>
    <p:extLst>
      <p:ext uri="{BB962C8B-B14F-4D97-AF65-F5344CB8AC3E}">
        <p14:creationId xmlns:p14="http://schemas.microsoft.com/office/powerpoint/2010/main" val="1678965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27299" y="342565"/>
            <a:ext cx="31293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N" sz="4400" u="sng" dirty="0" smtClean="0"/>
              <a:t>UBUNTU OS:</a:t>
            </a:r>
            <a:endParaRPr lang="en-GB" sz="4400" u="sng" dirty="0"/>
          </a:p>
        </p:txBody>
      </p:sp>
      <p:sp>
        <p:nvSpPr>
          <p:cNvPr id="3" name="Rectangle 2"/>
          <p:cNvSpPr/>
          <p:nvPr/>
        </p:nvSpPr>
        <p:spPr>
          <a:xfrm>
            <a:off x="419100" y="1356936"/>
            <a:ext cx="118999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In the command Terminal </a:t>
            </a:r>
            <a:r>
              <a:rPr lang="en-IN" sz="2000" dirty="0" smtClean="0"/>
              <a:t>type :</a:t>
            </a:r>
            <a:endParaRPr lang="en-IN" sz="2000" dirty="0"/>
          </a:p>
          <a:p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            $  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sudo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 apt install python-dev python-pip  # or python3-dev python3-pip </a:t>
            </a:r>
            <a:r>
              <a:rPr lang="en-IN" sz="2000" dirty="0"/>
              <a:t>   </a:t>
            </a:r>
            <a:endParaRPr lang="en-IN" sz="2000" dirty="0" smtClean="0"/>
          </a:p>
          <a:p>
            <a:endParaRPr lang="en-IN" sz="2000" dirty="0"/>
          </a:p>
          <a:p>
            <a:r>
              <a:rPr lang="en-IN" sz="2000" i="1" dirty="0"/>
              <a:t>      -As for the Windows </a:t>
            </a:r>
            <a:r>
              <a:rPr lang="en-IN" sz="2000" i="1" dirty="0" err="1"/>
              <a:t>Os,we</a:t>
            </a:r>
            <a:r>
              <a:rPr lang="en-IN" sz="2000" i="1" dirty="0"/>
              <a:t> need to install </a:t>
            </a:r>
            <a:r>
              <a:rPr lang="en-IN" sz="2000" i="1" dirty="0" err="1"/>
              <a:t>TensorFlow</a:t>
            </a:r>
            <a:r>
              <a:rPr lang="en-IN" sz="2000" i="1" dirty="0"/>
              <a:t> </a:t>
            </a:r>
            <a:r>
              <a:rPr lang="en-IN" sz="2000" i="1" dirty="0" err="1"/>
              <a:t>PiP</a:t>
            </a:r>
            <a:r>
              <a:rPr lang="en-IN" sz="2000" i="1" dirty="0"/>
              <a:t> package dependencies. For people with virtual environment omit the  --user argument in the code</a:t>
            </a:r>
            <a:r>
              <a:rPr lang="en-IN" sz="2000" i="1" dirty="0" smtClean="0"/>
              <a:t>.</a:t>
            </a:r>
          </a:p>
          <a:p>
            <a:endParaRPr lang="en-IN" sz="2000" i="1" dirty="0"/>
          </a:p>
          <a:p>
            <a:r>
              <a:rPr lang="en-IN" sz="2000" dirty="0"/>
              <a:t>        </a:t>
            </a:r>
            <a:r>
              <a:rPr lang="en-IN" sz="2000" dirty="0" smtClean="0"/>
              <a:t>   - $ </a:t>
            </a:r>
            <a:r>
              <a:rPr lang="en-IN" sz="2000" dirty="0"/>
              <a:t>pip install -U --user pip six </a:t>
            </a:r>
            <a:r>
              <a:rPr lang="en-IN" sz="2000" dirty="0" err="1"/>
              <a:t>numpy</a:t>
            </a:r>
            <a:r>
              <a:rPr lang="en-IN" sz="2000" dirty="0"/>
              <a:t> wheel </a:t>
            </a:r>
            <a:r>
              <a:rPr lang="en-IN" sz="2000" dirty="0" err="1"/>
              <a:t>setuptools</a:t>
            </a:r>
            <a:r>
              <a:rPr lang="en-IN" sz="2000" dirty="0"/>
              <a:t> mock 'future&gt;=0.17.1’</a:t>
            </a:r>
          </a:p>
          <a:p>
            <a:r>
              <a:rPr lang="en-IN" sz="2000" dirty="0"/>
              <a:t>         </a:t>
            </a:r>
            <a:r>
              <a:rPr lang="en-IN" sz="2000" dirty="0" smtClean="0"/>
              <a:t>  - $ </a:t>
            </a:r>
            <a:r>
              <a:rPr lang="en-IN" sz="2000" dirty="0"/>
              <a:t>pip install -U --user </a:t>
            </a:r>
            <a:r>
              <a:rPr lang="en-IN" sz="2000" dirty="0" err="1"/>
              <a:t>keras_applications</a:t>
            </a:r>
            <a:r>
              <a:rPr lang="en-IN" sz="2000" dirty="0"/>
              <a:t>==1.0.6 --no-deps</a:t>
            </a:r>
          </a:p>
          <a:p>
            <a:r>
              <a:rPr lang="en-IN" sz="2000" dirty="0"/>
              <a:t>          </a:t>
            </a:r>
            <a:r>
              <a:rPr lang="en-IN" sz="2000" dirty="0" smtClean="0"/>
              <a:t> - $ </a:t>
            </a:r>
            <a:r>
              <a:rPr lang="en-IN" sz="2000" dirty="0"/>
              <a:t>pip install -U --user </a:t>
            </a:r>
            <a:r>
              <a:rPr lang="en-IN" sz="2000" dirty="0" err="1"/>
              <a:t>keras_preprocessing</a:t>
            </a:r>
            <a:r>
              <a:rPr lang="en-IN" sz="2000" dirty="0"/>
              <a:t>==1.0.5 --no-deps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 Download </a:t>
            </a:r>
            <a:r>
              <a:rPr lang="en-IN" sz="2000" dirty="0" err="1"/>
              <a:t>tensorflow</a:t>
            </a:r>
            <a:r>
              <a:rPr lang="en-IN" sz="2000" dirty="0"/>
              <a:t> Source code</a:t>
            </a:r>
          </a:p>
          <a:p>
            <a:r>
              <a:rPr lang="en-IN" sz="2000" dirty="0"/>
              <a:t>           </a:t>
            </a:r>
            <a:r>
              <a:rPr lang="en-IN" sz="2000" dirty="0" smtClean="0"/>
              <a:t>- $  </a:t>
            </a:r>
            <a:r>
              <a:rPr lang="en-IN" sz="2000" dirty="0"/>
              <a:t>git clone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https://github.com/tensorflow/tensorflow.git</a:t>
            </a:r>
            <a:endParaRPr lang="en-IN" sz="20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sz="2000" dirty="0"/>
              <a:t>           </a:t>
            </a:r>
            <a:r>
              <a:rPr lang="en-IN" sz="2000" dirty="0" smtClean="0"/>
              <a:t>- </a:t>
            </a:r>
            <a:r>
              <a:rPr lang="en-IN" sz="2000" dirty="0"/>
              <a:t>$  cd </a:t>
            </a:r>
            <a:r>
              <a:rPr lang="en-IN" sz="2000" dirty="0" err="1"/>
              <a:t>tensorflow</a:t>
            </a: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To configure the build </a:t>
            </a:r>
          </a:p>
          <a:p>
            <a:r>
              <a:rPr lang="en-IN" sz="2000" dirty="0"/>
              <a:t>            </a:t>
            </a:r>
            <a:r>
              <a:rPr lang="en-IN" sz="2000" dirty="0" smtClean="0"/>
              <a:t>-  </a:t>
            </a:r>
            <a:r>
              <a:rPr lang="en-IN" sz="2000" dirty="0"/>
              <a:t>$  ./configure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8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3882" y="1268760"/>
            <a:ext cx="115570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GPU </a:t>
            </a:r>
            <a:r>
              <a:rPr lang="en-IN" sz="2000" dirty="0" smtClean="0"/>
              <a:t>Support</a:t>
            </a:r>
          </a:p>
          <a:p>
            <a:endParaRPr lang="en-I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/>
              <a:t> </a:t>
            </a:r>
            <a:r>
              <a:rPr lang="en-IN" sz="2000" dirty="0" smtClean="0"/>
              <a:t>In </a:t>
            </a:r>
            <a:r>
              <a:rPr lang="en-IN" sz="2000" dirty="0"/>
              <a:t>order to have a GPU support, we need to set CUDA=‘Y’, during the configuration and then specify the </a:t>
            </a:r>
            <a:r>
              <a:rPr lang="en-IN" sz="2000" dirty="0" smtClean="0"/>
              <a:t> exact </a:t>
            </a:r>
            <a:r>
              <a:rPr lang="en-IN" sz="2000" dirty="0"/>
              <a:t>version of CUDA</a:t>
            </a:r>
            <a:r>
              <a:rPr lang="en-IN" sz="2000" dirty="0" smtClean="0"/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 smtClean="0"/>
              <a:t> </a:t>
            </a:r>
            <a:r>
              <a:rPr lang="en-IN" sz="2000" dirty="0"/>
              <a:t>If any one system has different versions of CUDA and CUDANN installed, better set the version instead of relying on default.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Build the </a:t>
            </a:r>
            <a:r>
              <a:rPr lang="en-IN" sz="2000" dirty="0" err="1"/>
              <a:t>PiP</a:t>
            </a:r>
            <a:r>
              <a:rPr lang="en-IN" sz="2000" dirty="0"/>
              <a:t> </a:t>
            </a:r>
            <a:r>
              <a:rPr lang="en-IN" sz="2000" dirty="0" smtClean="0"/>
              <a:t>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r>
              <a:rPr lang="en-IN" sz="2000" dirty="0"/>
              <a:t>       1. Installing </a:t>
            </a:r>
            <a:r>
              <a:rPr lang="en-IN" sz="2000" dirty="0" err="1" smtClean="0"/>
              <a:t>Bazel</a:t>
            </a:r>
            <a:r>
              <a:rPr lang="en-IN" sz="2000" dirty="0" smtClean="0"/>
              <a:t> :</a:t>
            </a:r>
          </a:p>
          <a:p>
            <a:endParaRPr lang="en-IN" sz="2000" dirty="0"/>
          </a:p>
          <a:p>
            <a:r>
              <a:rPr lang="en-IN" sz="2000" dirty="0"/>
              <a:t>              </a:t>
            </a:r>
            <a:r>
              <a:rPr lang="en-IN" sz="2000" dirty="0" err="1"/>
              <a:t>Bazel</a:t>
            </a:r>
            <a:r>
              <a:rPr lang="en-IN" sz="2000" dirty="0"/>
              <a:t> is supported over 2 </a:t>
            </a:r>
            <a:r>
              <a:rPr lang="en-IN" sz="2000" dirty="0" smtClean="0"/>
              <a:t>platforms</a:t>
            </a:r>
          </a:p>
          <a:p>
            <a:endParaRPr lang="en-IN" sz="2000" dirty="0"/>
          </a:p>
          <a:p>
            <a:r>
              <a:rPr lang="en-IN" sz="2000" dirty="0"/>
              <a:t>                                   - 18.04(LTS</a:t>
            </a:r>
            <a:r>
              <a:rPr lang="en-IN" sz="2000" dirty="0" smtClean="0"/>
              <a:t>)</a:t>
            </a:r>
          </a:p>
          <a:p>
            <a:endParaRPr lang="en-IN" sz="2000" dirty="0"/>
          </a:p>
          <a:p>
            <a:r>
              <a:rPr lang="en-IN" sz="2000" dirty="0"/>
              <a:t>                                   -  16.04(LTS)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27299" y="342565"/>
            <a:ext cx="31293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u="sng" dirty="0" smtClean="0"/>
              <a:t>UBUNTU OS:</a:t>
            </a:r>
            <a:endParaRPr lang="en-GB" sz="4400" u="sng" dirty="0"/>
          </a:p>
        </p:txBody>
      </p:sp>
    </p:spTree>
    <p:extLst>
      <p:ext uri="{BB962C8B-B14F-4D97-AF65-F5344CB8AC3E}">
        <p14:creationId xmlns:p14="http://schemas.microsoft.com/office/powerpoint/2010/main" val="260857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797511"/>
            <a:ext cx="118237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/>
              <a:t>Using Required Packages:</a:t>
            </a:r>
          </a:p>
          <a:p>
            <a:endParaRPr lang="en-I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$ 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sudo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 apt-get install 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pkg-config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 zip g++ zlib1g-dev unzip python3    </a:t>
            </a:r>
            <a:r>
              <a:rPr lang="en-IN" sz="2000" dirty="0" smtClean="0"/>
              <a:t> #Pre-</a:t>
            </a:r>
            <a:r>
              <a:rPr lang="en-IN" sz="2000" dirty="0" err="1" smtClean="0"/>
              <a:t>requisities</a:t>
            </a:r>
            <a:endParaRPr lang="en-IN" sz="2000" dirty="0" smtClean="0"/>
          </a:p>
          <a:p>
            <a:endParaRPr lang="en-IN" sz="2000" dirty="0" smtClean="0"/>
          </a:p>
          <a:p>
            <a:r>
              <a:rPr lang="en-IN" sz="2000" dirty="0" smtClean="0"/>
              <a:t>  2. Download </a:t>
            </a:r>
            <a:r>
              <a:rPr lang="en-IN" sz="2000" dirty="0" err="1" smtClean="0"/>
              <a:t>Bazel</a:t>
            </a:r>
            <a:endParaRPr lang="en-IN" sz="2000" dirty="0" smtClean="0"/>
          </a:p>
          <a:p>
            <a:endParaRPr lang="en-I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 smtClean="0"/>
              <a:t>Same as Windows, we need to download </a:t>
            </a:r>
            <a:r>
              <a:rPr lang="en-IN" sz="2000" dirty="0" err="1" smtClean="0"/>
              <a:t>Bazel</a:t>
            </a:r>
            <a:r>
              <a:rPr lang="en-IN" sz="2000" dirty="0" smtClean="0"/>
              <a:t> binary installer name </a:t>
            </a:r>
            <a:r>
              <a:rPr lang="en-IN" sz="2000" dirty="0" err="1" smtClean="0"/>
              <a:t>bazel</a:t>
            </a:r>
            <a:r>
              <a:rPr lang="en-IN" sz="2000" dirty="0" smtClean="0"/>
              <a:t>-&lt;</a:t>
            </a:r>
            <a:r>
              <a:rPr lang="en-IN" sz="2000" dirty="0" err="1" smtClean="0"/>
              <a:t>vesion</a:t>
            </a:r>
            <a:r>
              <a:rPr lang="en-IN" sz="2000" dirty="0" smtClean="0"/>
              <a:t>&gt;-installer-linux-x86_64.sh from</a:t>
            </a:r>
          </a:p>
          <a:p>
            <a:r>
              <a:rPr lang="en-IN" sz="2000" dirty="0" err="1" smtClean="0">
                <a:hlinkClick r:id="rId2"/>
              </a:rPr>
              <a:t>bazel</a:t>
            </a:r>
            <a:r>
              <a:rPr lang="en-IN" sz="2000" dirty="0" smtClean="0">
                <a:hlinkClick r:id="rId2"/>
              </a:rPr>
              <a:t> build</a:t>
            </a:r>
            <a:r>
              <a:rPr lang="en-IN" sz="2000" dirty="0" smtClean="0"/>
              <a:t>. </a:t>
            </a:r>
          </a:p>
          <a:p>
            <a:endParaRPr lang="en-IN" sz="2000" dirty="0" smtClean="0"/>
          </a:p>
          <a:p>
            <a:r>
              <a:rPr lang="en-IN" sz="2000" dirty="0" smtClean="0"/>
              <a:t> 3.  Run the installer Package</a:t>
            </a:r>
          </a:p>
          <a:p>
            <a:endParaRPr lang="en-I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 smtClean="0"/>
              <a:t>Run the following command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IN" sz="2000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chmod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 +x 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bazel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-&lt;version&gt;-installer-linux-x86_64.sh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./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bazel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-&lt;version&gt;-installer-linux-x86_64.sh --user</a:t>
            </a:r>
            <a:endParaRPr lang="en-IN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27299" y="342565"/>
            <a:ext cx="31293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u="sng" dirty="0" smtClean="0"/>
              <a:t>UBUNTU OS:</a:t>
            </a:r>
            <a:endParaRPr lang="en-GB" sz="4400" u="sng" dirty="0"/>
          </a:p>
        </p:txBody>
      </p:sp>
    </p:spTree>
    <p:extLst>
      <p:ext uri="{BB962C8B-B14F-4D97-AF65-F5344CB8AC3E}">
        <p14:creationId xmlns:p14="http://schemas.microsoft.com/office/powerpoint/2010/main" val="167017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0680" y="1154125"/>
            <a:ext cx="12014200" cy="606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/>
              <a:t>4. Add </a:t>
            </a:r>
            <a:r>
              <a:rPr lang="en-IN" sz="2000" dirty="0" err="1"/>
              <a:t>Bazel</a:t>
            </a:r>
            <a:r>
              <a:rPr lang="en-IN" sz="2000" dirty="0"/>
              <a:t> to Environmental Path </a:t>
            </a:r>
            <a:r>
              <a:rPr lang="en-IN" sz="2000" dirty="0" smtClean="0"/>
              <a:t>Variable</a:t>
            </a:r>
          </a:p>
          <a:p>
            <a:endParaRPr lang="en-I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 smtClean="0"/>
              <a:t>It’s </a:t>
            </a:r>
            <a:r>
              <a:rPr lang="en-IN" sz="2000" dirty="0"/>
              <a:t>a good practice to add it to your default path as </a:t>
            </a:r>
            <a:r>
              <a:rPr lang="en-IN" sz="2000" dirty="0" smtClean="0"/>
              <a:t>well.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export PATH= “$PATH : $HOME/git”</a:t>
            </a:r>
          </a:p>
          <a:p>
            <a:endParaRPr lang="en-IN" sz="2000" dirty="0"/>
          </a:p>
          <a:p>
            <a:r>
              <a:rPr lang="en-IN" sz="2000" dirty="0"/>
              <a:t> 5. Using </a:t>
            </a:r>
            <a:r>
              <a:rPr lang="en-IN" sz="2000" dirty="0" err="1"/>
              <a:t>Bazel’s</a:t>
            </a:r>
            <a:r>
              <a:rPr lang="en-IN" sz="2000" dirty="0"/>
              <a:t> APT </a:t>
            </a:r>
            <a:r>
              <a:rPr lang="en-IN" sz="2000" dirty="0" smtClean="0"/>
              <a:t>repository</a:t>
            </a:r>
          </a:p>
          <a:p>
            <a:endParaRPr lang="en-IN" sz="20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000" dirty="0" smtClean="0"/>
              <a:t> We can build JAVA code using </a:t>
            </a:r>
            <a:r>
              <a:rPr lang="en-IN" sz="2000" dirty="0" err="1" smtClean="0"/>
              <a:t>Bazel</a:t>
            </a:r>
            <a:r>
              <a:rPr lang="en-IN" sz="2000" dirty="0" smtClean="0"/>
              <a:t>, by installing a JDK</a:t>
            </a:r>
            <a:endParaRPr lang="en-IN" sz="2000" dirty="0"/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$ 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sudo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 apt-get install open jdk-8-jdk </a:t>
            </a:r>
            <a:r>
              <a:rPr lang="en-IN" sz="2000" dirty="0"/>
              <a:t>  #16.04(LTS)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$ 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sudo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 apt-get install open jdk-11-jdk</a:t>
            </a:r>
            <a:r>
              <a:rPr lang="en-IN" sz="2000" dirty="0"/>
              <a:t>  # 18.04(LTS)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r>
              <a:rPr lang="en-IN" sz="2000" dirty="0"/>
              <a:t>6. Add </a:t>
            </a:r>
            <a:r>
              <a:rPr lang="en-IN" sz="2000" dirty="0" err="1"/>
              <a:t>bazel</a:t>
            </a:r>
            <a:r>
              <a:rPr lang="en-IN" sz="2000" dirty="0"/>
              <a:t> distribution URI as a package </a:t>
            </a:r>
            <a:r>
              <a:rPr lang="en-IN" sz="2000" dirty="0" smtClean="0"/>
              <a:t>source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echo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"deb [arch=amd64] https://storage.googleapis.com/bazel-apt stable jdk1.8" | 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sudo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 tee 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etc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/apt/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sources.list.d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bazel.list</a:t>
            </a:r>
            <a:endParaRPr lang="en-I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sudo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apt-get install 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curl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curl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https://bazel.build/bazel-release.pub.gpg | 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sudo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 apt-key add -</a:t>
            </a:r>
          </a:p>
          <a:p>
            <a:endParaRPr lang="en-IN" sz="1400" dirty="0"/>
          </a:p>
          <a:p>
            <a:r>
              <a:rPr lang="en-IN" sz="1400" dirty="0"/>
              <a:t>  </a:t>
            </a:r>
          </a:p>
        </p:txBody>
      </p:sp>
      <p:sp>
        <p:nvSpPr>
          <p:cNvPr id="3" name="Rectangle 2"/>
          <p:cNvSpPr/>
          <p:nvPr/>
        </p:nvSpPr>
        <p:spPr>
          <a:xfrm>
            <a:off x="4614682" y="264187"/>
            <a:ext cx="31293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u="sng" dirty="0" smtClean="0"/>
              <a:t>UBUNTU OS:</a:t>
            </a:r>
            <a:endParaRPr lang="en-GB" sz="44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2062" y="600710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9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5011" y="195308"/>
            <a:ext cx="10515600" cy="1325563"/>
          </a:xfrm>
        </p:spPr>
        <p:txBody>
          <a:bodyPr/>
          <a:lstStyle/>
          <a:p>
            <a:r>
              <a:rPr lang="en-IN" b="1" u="sng" dirty="0" smtClean="0"/>
              <a:t>WHAT IS TENSORFLOW ?</a:t>
            </a:r>
            <a:endParaRPr lang="en-GB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50" y="1629048"/>
            <a:ext cx="11099800" cy="468285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IN" sz="2200" u="sng" dirty="0" err="1">
                <a:hlinkClick r:id="rId2" tooltip="TensorFlow eBooks, Courses &amp; Videos"/>
              </a:rPr>
              <a:t>TensorFlow</a:t>
            </a:r>
            <a:r>
              <a:rPr lang="en-IN" sz="2200" dirty="0"/>
              <a:t> is an open source </a:t>
            </a:r>
            <a:r>
              <a:rPr lang="en-IN" sz="2200" u="sng" dirty="0">
                <a:hlinkClick r:id="rId3" tooltip="Machine Learning eBooks, Courses &amp; Videos"/>
              </a:rPr>
              <a:t>machine learning</a:t>
            </a:r>
            <a:r>
              <a:rPr lang="en-IN" sz="2200" dirty="0"/>
              <a:t> framework for carrying out high-performance numerical computations</a:t>
            </a:r>
            <a:r>
              <a:rPr lang="en-IN" sz="2200" dirty="0" smtClean="0"/>
              <a:t>.</a:t>
            </a:r>
          </a:p>
          <a:p>
            <a:pPr>
              <a:lnSpc>
                <a:spcPct val="110000"/>
              </a:lnSpc>
            </a:pPr>
            <a:endParaRPr lang="en-IN" sz="2200" dirty="0"/>
          </a:p>
          <a:p>
            <a:pPr>
              <a:lnSpc>
                <a:spcPct val="110000"/>
              </a:lnSpc>
            </a:pPr>
            <a:r>
              <a:rPr lang="en-IN" sz="2200" dirty="0"/>
              <a:t>It provides excellent architecture support which allows easy deployment of computations across a variety of platforms ranging from desktops to clusters of servers, mobiles, and edge devices</a:t>
            </a:r>
            <a:r>
              <a:rPr lang="en-IN" sz="2200" dirty="0" smtClean="0"/>
              <a:t>.</a:t>
            </a:r>
          </a:p>
          <a:p>
            <a:pPr>
              <a:lnSpc>
                <a:spcPct val="110000"/>
              </a:lnSpc>
            </a:pPr>
            <a:endParaRPr lang="en-IN" sz="2200" dirty="0"/>
          </a:p>
          <a:p>
            <a:pPr>
              <a:lnSpc>
                <a:spcPct val="110000"/>
              </a:lnSpc>
            </a:pPr>
            <a:r>
              <a:rPr lang="en-IN" sz="2200" dirty="0"/>
              <a:t>It is a foundation library that can be used to create Deep Learning models directly or by using wrapper libraries that simplify the process built on top of </a:t>
            </a:r>
            <a:r>
              <a:rPr lang="en-IN" sz="2200" dirty="0" err="1" smtClean="0"/>
              <a:t>TensorFlow</a:t>
            </a:r>
            <a:endParaRPr lang="en-IN" sz="2200" dirty="0" smtClean="0"/>
          </a:p>
          <a:p>
            <a:pPr>
              <a:lnSpc>
                <a:spcPct val="110000"/>
              </a:lnSpc>
            </a:pPr>
            <a:endParaRPr lang="en-IN" sz="2200" dirty="0"/>
          </a:p>
          <a:p>
            <a:pPr>
              <a:lnSpc>
                <a:spcPct val="110000"/>
              </a:lnSpc>
            </a:pPr>
            <a:r>
              <a:rPr lang="en-IN" sz="2200" dirty="0"/>
              <a:t>The library was developed by a group of researchers and engineers from the Google Brain team within Google </a:t>
            </a:r>
            <a:r>
              <a:rPr lang="en-IN" sz="2200" u="sng" dirty="0">
                <a:hlinkClick r:id="rId4" tooltip="Artificial Intelligence eBooks, Courses &amp; Videos"/>
              </a:rPr>
              <a:t>AI</a:t>
            </a:r>
            <a:r>
              <a:rPr lang="en-IN" sz="2200" dirty="0"/>
              <a:t> organization</a:t>
            </a:r>
            <a:r>
              <a:rPr lang="en-IN" sz="2200" dirty="0" smtClean="0"/>
              <a:t>.</a:t>
            </a:r>
          </a:p>
          <a:p>
            <a:pPr>
              <a:lnSpc>
                <a:spcPct val="110000"/>
              </a:lnSpc>
            </a:pPr>
            <a:endParaRPr lang="en-IN" sz="2200" dirty="0"/>
          </a:p>
          <a:p>
            <a:pPr>
              <a:lnSpc>
                <a:spcPct val="110000"/>
              </a:lnSpc>
            </a:pPr>
            <a:r>
              <a:rPr lang="en-IN" sz="2200" dirty="0"/>
              <a:t>Google open sourced its machine learning framework in </a:t>
            </a:r>
            <a:r>
              <a:rPr lang="en-IN" sz="2200" dirty="0" smtClean="0"/>
              <a:t>2015 .</a:t>
            </a:r>
            <a:endParaRPr lang="en-IN" sz="2200" dirty="0"/>
          </a:p>
          <a:p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082773"/>
            <a:ext cx="118110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/>
              <a:t>7. Install and update </a:t>
            </a:r>
            <a:r>
              <a:rPr lang="en-IN" sz="2000" dirty="0" err="1" smtClean="0"/>
              <a:t>Bazel</a:t>
            </a:r>
            <a:r>
              <a:rPr lang="en-IN" sz="2000" dirty="0" smtClean="0"/>
              <a:t> </a:t>
            </a:r>
          </a:p>
          <a:p>
            <a:endParaRPr lang="en-IN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$ 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sudo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apt-get update &amp;&amp;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sudo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apt-get install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bazel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sz="2000" dirty="0" smtClean="0"/>
              <a:t>#install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$  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sudo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apt-get install --only-upgrade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bazel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                    </a:t>
            </a:r>
            <a:r>
              <a:rPr lang="en-US" sz="2000" dirty="0" smtClean="0"/>
              <a:t>#update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Bazel</a:t>
            </a:r>
            <a:r>
              <a:rPr lang="en-US" sz="2000" dirty="0"/>
              <a:t> Build for </a:t>
            </a:r>
            <a:r>
              <a:rPr lang="en-US" sz="2000" dirty="0" err="1"/>
              <a:t>TensorFlow</a:t>
            </a:r>
            <a:r>
              <a:rPr lang="en-US" sz="2000" dirty="0"/>
              <a:t> </a:t>
            </a:r>
            <a:r>
              <a:rPr lang="en-US" sz="2000" dirty="0" smtClean="0"/>
              <a:t>Packages</a:t>
            </a:r>
          </a:p>
          <a:p>
            <a:endParaRPr lang="en-US" sz="20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$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bazel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build //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/tools/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pip_package:build_pip_package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lvl="2"/>
            <a:r>
              <a:rPr lang="en-US" sz="2000" dirty="0"/>
              <a:t>       </a:t>
            </a: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CPU </a:t>
            </a:r>
            <a:r>
              <a:rPr lang="en-US" sz="2000" dirty="0"/>
              <a:t>Only </a:t>
            </a:r>
            <a:r>
              <a:rPr lang="en-US" sz="2000" dirty="0" smtClean="0"/>
              <a:t>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/>
              <a:t>We can use </a:t>
            </a:r>
            <a:r>
              <a:rPr lang="en-US" sz="2000" dirty="0" err="1"/>
              <a:t>Bazel</a:t>
            </a:r>
            <a:r>
              <a:rPr lang="en-US" sz="2000" dirty="0"/>
              <a:t> to make the </a:t>
            </a:r>
            <a:r>
              <a:rPr lang="en-US" sz="2000" dirty="0" err="1"/>
              <a:t>tensorflow</a:t>
            </a:r>
            <a:r>
              <a:rPr lang="en-US" sz="2000" dirty="0"/>
              <a:t> package builder with only CPU support</a:t>
            </a:r>
            <a:r>
              <a:rPr lang="en-US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$ 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bazel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build --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config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=opt //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/tools/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pip_package:build_pip_package</a:t>
            </a:r>
            <a:endParaRPr lang="en-IN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932339"/>
            <a:ext cx="1028700" cy="7707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05677" y="172747"/>
            <a:ext cx="31293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u="sng" dirty="0" smtClean="0"/>
              <a:t>UBUNTU OS:</a:t>
            </a:r>
            <a:endParaRPr lang="en-GB" sz="4400" u="sng" dirty="0"/>
          </a:p>
        </p:txBody>
      </p:sp>
    </p:spTree>
    <p:extLst>
      <p:ext uri="{BB962C8B-B14F-4D97-AF65-F5344CB8AC3E}">
        <p14:creationId xmlns:p14="http://schemas.microsoft.com/office/powerpoint/2010/main" val="88250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4000" y="942188"/>
            <a:ext cx="11836400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GPU </a:t>
            </a:r>
            <a:r>
              <a:rPr lang="en-IN" sz="2000" dirty="0" smtClean="0"/>
              <a:t>support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r>
              <a:rPr lang="en-IN" sz="2000" dirty="0" smtClean="0"/>
              <a:t>         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bazel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 build --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config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=opt --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config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=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cuda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 //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/tools/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pip_package:build_pip_package</a:t>
            </a:r>
            <a:endParaRPr lang="en-IN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Build </a:t>
            </a:r>
            <a:r>
              <a:rPr lang="en-IN" sz="2000" dirty="0" smtClean="0"/>
              <a:t>Package</a:t>
            </a:r>
            <a:r>
              <a:rPr lang="en-IN" sz="2000" dirty="0" smtClean="0"/>
              <a:t>:</a:t>
            </a:r>
            <a:endParaRPr lang="en-IN" sz="2000" dirty="0"/>
          </a:p>
          <a:p>
            <a:r>
              <a:rPr lang="en-IN" sz="2000" dirty="0" smtClean="0"/>
              <a:t>       The </a:t>
            </a:r>
            <a:r>
              <a:rPr lang="en-IN" sz="2000" dirty="0" err="1"/>
              <a:t>Bazel</a:t>
            </a:r>
            <a:r>
              <a:rPr lang="en-IN" sz="2000" dirty="0"/>
              <a:t> command which we used previously created and executable file names build-pip-pack. </a:t>
            </a:r>
            <a:r>
              <a:rPr lang="en-IN" sz="2000" dirty="0" smtClean="0"/>
              <a:t>This </a:t>
            </a:r>
            <a:r>
              <a:rPr lang="en-IN" sz="2000" dirty="0"/>
              <a:t>program helps building the </a:t>
            </a:r>
            <a:r>
              <a:rPr lang="en-IN" sz="2000" dirty="0" err="1"/>
              <a:t>PiP</a:t>
            </a:r>
            <a:r>
              <a:rPr lang="en-IN" sz="2000" dirty="0"/>
              <a:t> package</a:t>
            </a:r>
            <a:r>
              <a:rPr lang="en-IN" sz="2000" dirty="0" smtClean="0"/>
              <a:t>.</a:t>
            </a:r>
          </a:p>
          <a:p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          </a:t>
            </a:r>
            <a:r>
              <a:rPr lang="en-IN" sz="2000" dirty="0" smtClean="0"/>
              <a:t>From </a:t>
            </a:r>
            <a:r>
              <a:rPr lang="en-IN" sz="2000" dirty="0"/>
              <a:t>Release </a:t>
            </a:r>
            <a:r>
              <a:rPr lang="en-IN" sz="2000" dirty="0" smtClean="0"/>
              <a:t>branch:</a:t>
            </a:r>
          </a:p>
          <a:p>
            <a:endParaRPr lang="en-IN" sz="2000" dirty="0"/>
          </a:p>
          <a:p>
            <a:r>
              <a:rPr lang="en-IN" sz="2000" dirty="0" smtClean="0"/>
              <a:t>                 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$  ./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bazel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-bin/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/tools/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pip_package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build_pip_package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 /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tmp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tensorflow_pkg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r>
              <a:rPr lang="en-IN" sz="2000" dirty="0"/>
              <a:t>          </a:t>
            </a:r>
            <a:r>
              <a:rPr lang="en-IN" sz="2000" dirty="0" smtClean="0"/>
              <a:t> </a:t>
            </a:r>
            <a:r>
              <a:rPr lang="en-IN" sz="2000" dirty="0" smtClean="0"/>
              <a:t>From </a:t>
            </a:r>
            <a:r>
              <a:rPr lang="en-IN" sz="2000" dirty="0"/>
              <a:t>Master </a:t>
            </a:r>
            <a:r>
              <a:rPr lang="en-IN" sz="2000" dirty="0" smtClean="0"/>
              <a:t>Branch:</a:t>
            </a:r>
          </a:p>
          <a:p>
            <a:endParaRPr lang="en-IN" sz="2000" dirty="0" smtClean="0"/>
          </a:p>
          <a:p>
            <a:r>
              <a:rPr lang="en-IN" sz="2000" dirty="0" smtClean="0"/>
              <a:t>                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-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$  ./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bazel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-bin/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/tools/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pip_package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build_pip_package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 --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nightly_flag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 /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tmp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tensorflow_pkg</a:t>
            </a:r>
            <a:endParaRPr lang="en-IN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I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/>
              <a:t>Install </a:t>
            </a:r>
            <a:r>
              <a:rPr lang="en-IN" sz="2000" dirty="0" smtClean="0"/>
              <a:t>Package: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/>
          </a:p>
          <a:p>
            <a:r>
              <a:rPr lang="en-IN" sz="2000" dirty="0" smtClean="0"/>
              <a:t>               -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$  pip install /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tmp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tensorflow_pkg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-version-</a:t>
            </a:r>
            <a:r>
              <a:rPr lang="en-IN" sz="2000" dirty="0" err="1">
                <a:solidFill>
                  <a:schemeClr val="accent1">
                    <a:lumMod val="75000"/>
                  </a:schemeClr>
                </a:solidFill>
              </a:rPr>
              <a:t>tags.whl</a:t>
            </a:r>
            <a:endParaRPr lang="en-IN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05677" y="172747"/>
            <a:ext cx="31293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u="sng" dirty="0" smtClean="0"/>
              <a:t>UBUNTU OS:</a:t>
            </a:r>
            <a:endParaRPr lang="en-GB" sz="4400" u="sng" dirty="0"/>
          </a:p>
        </p:txBody>
      </p:sp>
    </p:spTree>
    <p:extLst>
      <p:ext uri="{BB962C8B-B14F-4D97-AF65-F5344CB8AC3E}">
        <p14:creationId xmlns:p14="http://schemas.microsoft.com/office/powerpoint/2010/main" val="84346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3691" y="1842331"/>
            <a:ext cx="1017596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IN" sz="2000" dirty="0" err="1" smtClean="0"/>
              <a:t>Tensorflow</a:t>
            </a:r>
            <a:r>
              <a:rPr lang="en-IN" sz="2000" dirty="0" smtClean="0"/>
              <a:t> </a:t>
            </a:r>
            <a:r>
              <a:rPr lang="en-IN" sz="2000" dirty="0" err="1" smtClean="0"/>
              <a:t>PiP</a:t>
            </a:r>
            <a:r>
              <a:rPr lang="en-IN" sz="2000" dirty="0" smtClean="0"/>
              <a:t> dependencies 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IN" sz="2000" dirty="0" smtClean="0"/>
          </a:p>
          <a:p>
            <a:pPr marL="1200160" lvl="2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 $  pip install -U --user pip six </a:t>
            </a:r>
            <a:r>
              <a:rPr lang="en-IN" sz="2000" dirty="0" err="1" smtClean="0"/>
              <a:t>numpy</a:t>
            </a:r>
            <a:r>
              <a:rPr lang="en-IN" sz="2000" dirty="0" smtClean="0"/>
              <a:t> wheel </a:t>
            </a:r>
            <a:r>
              <a:rPr lang="en-IN" sz="2000" dirty="0" err="1" smtClean="0"/>
              <a:t>setuptools</a:t>
            </a:r>
            <a:r>
              <a:rPr lang="en-IN" sz="2000" dirty="0" smtClean="0"/>
              <a:t> mock 'future&gt;=0.17.1’</a:t>
            </a:r>
          </a:p>
          <a:p>
            <a:pPr marL="1200160" lvl="2" indent="-285750">
              <a:buFont typeface="Arial" panose="020B0604020202020204" pitchFamily="34" charset="0"/>
              <a:buChar char="•"/>
            </a:pPr>
            <a:endParaRPr lang="en-IN" sz="2000" dirty="0" smtClean="0"/>
          </a:p>
          <a:p>
            <a:pPr marL="1200160" lvl="2" indent="-285750">
              <a:buFont typeface="Arial" panose="020B0604020202020204" pitchFamily="34" charset="0"/>
              <a:buChar char="•"/>
            </a:pPr>
            <a:endParaRPr lang="en-IN" sz="2000" dirty="0" smtClean="0"/>
          </a:p>
          <a:p>
            <a:pPr marL="1200160" lvl="2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$  pip install -U --user </a:t>
            </a:r>
            <a:r>
              <a:rPr lang="en-IN" sz="2000" dirty="0" err="1" smtClean="0"/>
              <a:t>keras_applications</a:t>
            </a:r>
            <a:r>
              <a:rPr lang="en-IN" sz="2000" dirty="0" smtClean="0"/>
              <a:t>==1.0.6 --no-deps</a:t>
            </a:r>
          </a:p>
          <a:p>
            <a:pPr marL="1200160" lvl="2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1200160" lvl="2" indent="-285750">
              <a:buFont typeface="Arial" panose="020B0604020202020204" pitchFamily="34" charset="0"/>
              <a:buChar char="•"/>
            </a:pPr>
            <a:endParaRPr lang="en-IN" sz="2000" dirty="0" smtClean="0"/>
          </a:p>
          <a:p>
            <a:pPr marL="1200160" lvl="2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$   pip install -U --user </a:t>
            </a:r>
            <a:r>
              <a:rPr lang="en-IN" sz="2000" dirty="0" err="1" smtClean="0"/>
              <a:t>keras_preprocessing</a:t>
            </a:r>
            <a:r>
              <a:rPr lang="en-IN" sz="2000" dirty="0" smtClean="0"/>
              <a:t>==1.0.5 --no-deps</a:t>
            </a:r>
            <a:endParaRPr lang="en-IN" sz="2000" dirty="0"/>
          </a:p>
        </p:txBody>
      </p:sp>
      <p:sp>
        <p:nvSpPr>
          <p:cNvPr id="3" name="Rectangle 2"/>
          <p:cNvSpPr/>
          <p:nvPr/>
        </p:nvSpPr>
        <p:spPr>
          <a:xfrm>
            <a:off x="4243639" y="420942"/>
            <a:ext cx="31293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u="sng" dirty="0" smtClean="0"/>
              <a:t>UBUNTU OS:</a:t>
            </a:r>
            <a:endParaRPr lang="en-GB" sz="44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747113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3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72697" y="215900"/>
            <a:ext cx="49524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400" u="sng" dirty="0" smtClean="0"/>
              <a:t>MAC OS</a:t>
            </a:r>
            <a:endParaRPr lang="en-GB" sz="4400" u="sng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4A8D81-5DB0-4E3C-82B1-6A6C4E65D572}"/>
              </a:ext>
            </a:extLst>
          </p:cNvPr>
          <p:cNvSpPr txBox="1">
            <a:spLocks/>
          </p:cNvSpPr>
          <p:nvPr/>
        </p:nvSpPr>
        <p:spPr>
          <a:xfrm>
            <a:off x="0" y="1250485"/>
            <a:ext cx="11497866" cy="5963994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/>
            <a:r>
              <a:rPr lang="en-IN" sz="2600" dirty="0" err="1" smtClean="0"/>
              <a:t>HomeBrew</a:t>
            </a:r>
            <a:r>
              <a:rPr lang="en-IN" sz="2600" dirty="0" smtClean="0"/>
              <a:t> :</a:t>
            </a:r>
          </a:p>
          <a:p>
            <a:pPr marL="1200160" lvl="2" indent="-285750"/>
            <a:r>
              <a:rPr lang="en-IN" dirty="0" smtClean="0"/>
              <a:t>It installs files and packages that does not come pre-installed in Mac </a:t>
            </a:r>
            <a:r>
              <a:rPr lang="en-IN" dirty="0" err="1" smtClean="0"/>
              <a:t>Os</a:t>
            </a:r>
            <a:r>
              <a:rPr lang="en-IN" dirty="0" smtClean="0"/>
              <a:t>.</a:t>
            </a:r>
          </a:p>
          <a:p>
            <a:pPr marL="1200160" lvl="2" indent="-285750"/>
            <a:endParaRPr lang="en-IN" dirty="0" smtClean="0"/>
          </a:p>
          <a:p>
            <a:pPr lvl="2"/>
            <a:r>
              <a:rPr lang="en-IN" dirty="0" smtClean="0"/>
              <a:t>We can create our own homebrew packages  .</a:t>
            </a:r>
          </a:p>
          <a:p>
            <a:pPr marL="914423" lvl="2" indent="0">
              <a:buNone/>
            </a:pPr>
            <a:endParaRPr lang="en-IN" dirty="0" smtClean="0"/>
          </a:p>
          <a:p>
            <a:pPr lvl="2"/>
            <a:r>
              <a:rPr lang="en-IN" dirty="0" smtClean="0"/>
              <a:t>It tells everything we are going to do before we hit confirmation</a:t>
            </a:r>
            <a:r>
              <a:rPr lang="en-IN" dirty="0" smtClean="0"/>
              <a:t>.</a:t>
            </a:r>
          </a:p>
          <a:p>
            <a:pPr marL="914423" lvl="2" indent="0">
              <a:buNone/>
            </a:pPr>
            <a:endParaRPr lang="en-IN" dirty="0" smtClean="0"/>
          </a:p>
          <a:p>
            <a:pPr lvl="2"/>
            <a:r>
              <a:rPr lang="en-IN" sz="2000" dirty="0" smtClean="0"/>
              <a:t>On the Mac </a:t>
            </a:r>
            <a:r>
              <a:rPr lang="en-IN" sz="2000" dirty="0" err="1" smtClean="0"/>
              <a:t>Os</a:t>
            </a:r>
            <a:r>
              <a:rPr lang="en-IN" sz="2000" dirty="0" smtClean="0"/>
              <a:t> command Prompt, type</a:t>
            </a:r>
          </a:p>
          <a:p>
            <a:pPr marL="457200" lvl="1" indent="0">
              <a:buNone/>
            </a:pPr>
            <a:r>
              <a:rPr lang="en-IN" sz="2000" dirty="0" smtClean="0"/>
              <a:t>             </a:t>
            </a:r>
          </a:p>
          <a:p>
            <a:pPr marL="457200" lvl="1" indent="0">
              <a:buNone/>
            </a:pP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        </a:t>
            </a:r>
            <a:endParaRPr lang="en-IN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045028" y="4435682"/>
            <a:ext cx="8415032" cy="193899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 $   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usr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/bin/ruby -e "$(curl -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fsSL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  <a:hlinkClick r:id="rId2"/>
              </a:rPr>
              <a:t>https://raw.githubusercontent.com/Homebrew/install/master/install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)“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        $   export PATH="/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usr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/local/bin:/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usr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/local/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sbin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:$PATH“</a:t>
            </a:r>
          </a:p>
          <a:p>
            <a:endParaRPr lang="en-I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        $  brew install python@2  # or python (Python 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74400" y="5797913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13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8288CC4-A2F2-4C1C-A424-32DE07E6BB6D}"/>
              </a:ext>
            </a:extLst>
          </p:cNvPr>
          <p:cNvSpPr txBox="1">
            <a:spLocks/>
          </p:cNvSpPr>
          <p:nvPr/>
        </p:nvSpPr>
        <p:spPr>
          <a:xfrm>
            <a:off x="266700" y="1292662"/>
            <a:ext cx="11925300" cy="5008563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 smtClean="0"/>
              <a:t>Install </a:t>
            </a:r>
            <a:r>
              <a:rPr lang="en-IN" sz="2000" dirty="0" err="1" smtClean="0"/>
              <a:t>Bazel</a:t>
            </a:r>
            <a:r>
              <a:rPr lang="en-IN" sz="2000" dirty="0" smtClean="0"/>
              <a:t>:</a:t>
            </a:r>
          </a:p>
          <a:p>
            <a:pPr marL="0" indent="0">
              <a:buNone/>
            </a:pPr>
            <a:endParaRPr lang="en-IN" sz="2000" dirty="0" smtClean="0"/>
          </a:p>
          <a:p>
            <a:r>
              <a:rPr lang="en-IN" sz="2000" dirty="0" smtClean="0"/>
              <a:t>Install </a:t>
            </a:r>
            <a:r>
              <a:rPr lang="en-IN" sz="2000" dirty="0" err="1" smtClean="0"/>
              <a:t>Xcode</a:t>
            </a:r>
            <a:r>
              <a:rPr lang="en-IN" sz="2000" dirty="0" smtClean="0"/>
              <a:t> Command :</a:t>
            </a:r>
          </a:p>
          <a:p>
            <a:pPr lvl="1"/>
            <a:r>
              <a:rPr lang="en-IN" sz="2000" dirty="0" smtClean="0"/>
              <a:t>download </a:t>
            </a:r>
            <a:r>
              <a:rPr lang="en-IN" sz="2000" dirty="0" err="1" smtClean="0"/>
              <a:t>Xcode</a:t>
            </a:r>
            <a:r>
              <a:rPr lang="en-IN" sz="2000" dirty="0" smtClean="0"/>
              <a:t> from Apple Developer Website</a:t>
            </a:r>
          </a:p>
          <a:p>
            <a:pPr lvl="1"/>
            <a:r>
              <a:rPr lang="en-IN" sz="2000" dirty="0" smtClean="0"/>
              <a:t>On installing </a:t>
            </a:r>
            <a:r>
              <a:rPr lang="en-IN" sz="2000" dirty="0" err="1" smtClean="0"/>
              <a:t>Xcode</a:t>
            </a:r>
            <a:r>
              <a:rPr lang="en-IN" sz="2000" dirty="0" smtClean="0"/>
              <a:t>, we can accept the license agreement for all users.</a:t>
            </a:r>
          </a:p>
          <a:p>
            <a:pPr lvl="1"/>
            <a:r>
              <a:rPr lang="en-IN" sz="2000" dirty="0" err="1" smtClean="0"/>
              <a:t>sudo</a:t>
            </a:r>
            <a:r>
              <a:rPr lang="en-IN" sz="2000" dirty="0" smtClean="0"/>
              <a:t> </a:t>
            </a:r>
            <a:r>
              <a:rPr lang="en-IN" sz="2000" dirty="0" err="1" smtClean="0"/>
              <a:t>Xcodebuild</a:t>
            </a:r>
            <a:r>
              <a:rPr lang="en-IN" sz="2000" dirty="0" smtClean="0"/>
              <a:t>  -license accept</a:t>
            </a:r>
          </a:p>
          <a:p>
            <a:pPr marL="0" indent="0">
              <a:buNone/>
            </a:pPr>
            <a:r>
              <a:rPr lang="en-IN" sz="2000" dirty="0" smtClean="0"/>
              <a:t>  </a:t>
            </a:r>
          </a:p>
          <a:p>
            <a:r>
              <a:rPr lang="en-IN" sz="2000" dirty="0" err="1" smtClean="0"/>
              <a:t>Bazel</a:t>
            </a:r>
            <a:r>
              <a:rPr lang="en-IN" sz="2000" dirty="0" smtClean="0"/>
              <a:t> Installer :</a:t>
            </a:r>
          </a:p>
          <a:p>
            <a:pPr lvl="1"/>
            <a:r>
              <a:rPr lang="en-IN" sz="2000" dirty="0" smtClean="0"/>
              <a:t>Download </a:t>
            </a:r>
            <a:r>
              <a:rPr lang="en-IN" sz="2000" dirty="0" err="1" smtClean="0"/>
              <a:t>Bazel</a:t>
            </a:r>
            <a:r>
              <a:rPr lang="en-IN" sz="2000" dirty="0" smtClean="0"/>
              <a:t> binary installer with the file name </a:t>
            </a:r>
            <a:r>
              <a:rPr lang="en-IN" sz="2000" dirty="0" err="1" smtClean="0"/>
              <a:t>bazel</a:t>
            </a:r>
            <a:r>
              <a:rPr lang="en-IN" sz="2000" dirty="0" smtClean="0"/>
              <a:t>-&lt;version&gt;-installer-Darwin-x86_64.sh</a:t>
            </a:r>
          </a:p>
          <a:p>
            <a:endParaRPr lang="en-IN" sz="2000" dirty="0" smtClean="0"/>
          </a:p>
          <a:p>
            <a:r>
              <a:rPr lang="en-IN" sz="2000" dirty="0" smtClean="0"/>
              <a:t>Run Installer :</a:t>
            </a:r>
          </a:p>
          <a:p>
            <a:pPr lvl="1"/>
            <a:r>
              <a:rPr lang="en-IN" sz="2000" dirty="0" err="1" smtClean="0"/>
              <a:t>chmod</a:t>
            </a:r>
            <a:r>
              <a:rPr lang="en-IN" sz="2000" dirty="0" smtClean="0"/>
              <a:t> +x </a:t>
            </a:r>
            <a:r>
              <a:rPr lang="en-IN" sz="2000" dirty="0" err="1" smtClean="0"/>
              <a:t>bazel</a:t>
            </a:r>
            <a:r>
              <a:rPr lang="en-IN" sz="2000" dirty="0" smtClean="0"/>
              <a:t>-&lt;version&gt;-installer-darwin-x86_64.sh</a:t>
            </a:r>
          </a:p>
          <a:p>
            <a:pPr lvl="1"/>
            <a:r>
              <a:rPr lang="en-IN" sz="2000" dirty="0" smtClean="0"/>
              <a:t>./</a:t>
            </a:r>
            <a:r>
              <a:rPr lang="en-IN" sz="2000" dirty="0" err="1" smtClean="0"/>
              <a:t>bazel</a:t>
            </a:r>
            <a:r>
              <a:rPr lang="en-IN" sz="2000" dirty="0" smtClean="0"/>
              <a:t>-&lt;version&gt;-installer-darwin-x86_64.sh --user    </a:t>
            </a:r>
          </a:p>
          <a:p>
            <a:pPr lvl="1"/>
            <a:r>
              <a:rPr lang="en-IN" sz="2000" dirty="0" smtClean="0"/>
              <a:t>user </a:t>
            </a:r>
            <a:r>
              <a:rPr lang="en-IN" sz="2000" dirty="0"/>
              <a:t>flag installs </a:t>
            </a:r>
            <a:r>
              <a:rPr lang="en-IN" sz="2000" dirty="0" err="1"/>
              <a:t>bazel</a:t>
            </a:r>
            <a:r>
              <a:rPr lang="en-IN" sz="2000" dirty="0"/>
              <a:t> to your $home/bin directory</a:t>
            </a:r>
          </a:p>
          <a:p>
            <a:pPr marL="0" indent="0">
              <a:buNone/>
            </a:pPr>
            <a:endParaRPr lang="en-IN" sz="1800" dirty="0" smtClean="0"/>
          </a:p>
          <a:p>
            <a:pPr marL="0" indent="0">
              <a:buNone/>
            </a:pPr>
            <a:r>
              <a:rPr lang="en-IN" sz="1800" dirty="0" smtClean="0"/>
              <a:t>            </a:t>
            </a:r>
          </a:p>
          <a:p>
            <a:pPr marL="0" indent="0">
              <a:buNone/>
            </a:pPr>
            <a:r>
              <a:rPr lang="en-IN" sz="1800" dirty="0" smtClean="0"/>
              <a:t>       </a:t>
            </a:r>
            <a:endParaRPr lang="en-IN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78076" y="471816"/>
            <a:ext cx="390254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400" u="sng" dirty="0" smtClean="0"/>
              <a:t>MAC OS</a:t>
            </a:r>
            <a:endParaRPr lang="en-GB" sz="4400" u="sng" dirty="0"/>
          </a:p>
        </p:txBody>
      </p:sp>
    </p:spTree>
    <p:extLst>
      <p:ext uri="{BB962C8B-B14F-4D97-AF65-F5344CB8AC3E}">
        <p14:creationId xmlns:p14="http://schemas.microsoft.com/office/powerpoint/2010/main" val="7886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6500EDE-868D-483C-A97E-AA383B5B62A3}"/>
              </a:ext>
            </a:extLst>
          </p:cNvPr>
          <p:cNvSpPr txBox="1">
            <a:spLocks/>
          </p:cNvSpPr>
          <p:nvPr/>
        </p:nvSpPr>
        <p:spPr>
          <a:xfrm>
            <a:off x="130629" y="1676400"/>
            <a:ext cx="12061371" cy="4500563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IN" sz="2000" dirty="0" smtClean="0"/>
              <a:t>To add </a:t>
            </a:r>
            <a:r>
              <a:rPr lang="en-IN" sz="2000" dirty="0" err="1" smtClean="0"/>
              <a:t>Bazel</a:t>
            </a:r>
            <a:r>
              <a:rPr lang="en-IN" sz="2000" dirty="0" smtClean="0"/>
              <a:t> directory to your home path.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export PATH="$PATH:$HOME/bin“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 USING Homebrew</a:t>
            </a:r>
          </a:p>
          <a:p>
            <a:pPr>
              <a:lnSpc>
                <a:spcPct val="100000"/>
              </a:lnSpc>
            </a:pPr>
            <a:endParaRPr lang="en-IN" sz="2000" dirty="0" smtClean="0"/>
          </a:p>
          <a:p>
            <a:pPr lvl="1">
              <a:lnSpc>
                <a:spcPct val="100000"/>
              </a:lnSpc>
            </a:pP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Install Homebrew       </a:t>
            </a:r>
            <a:r>
              <a:rPr lang="de-DE" sz="2000" dirty="0" smtClean="0">
                <a:solidFill>
                  <a:schemeClr val="accent1">
                    <a:lumMod val="75000"/>
                  </a:schemeClr>
                </a:solidFill>
              </a:rPr>
              <a:t>/usr/bin/ruby -e "$(curl -fsSL \https://raw.githubusercontent.com/Homebrew/install/master/install)“</a:t>
            </a:r>
          </a:p>
          <a:p>
            <a:pPr>
              <a:lnSpc>
                <a:spcPct val="100000"/>
              </a:lnSpc>
            </a:pPr>
            <a:endParaRPr lang="de-DE" sz="2000" dirty="0" smtClean="0"/>
          </a:p>
          <a:p>
            <a:pPr>
              <a:lnSpc>
                <a:spcPct val="100000"/>
              </a:lnSpc>
            </a:pPr>
            <a:r>
              <a:rPr lang="de-DE" sz="2000" dirty="0" smtClean="0"/>
              <a:t> Install Bazel Homebrew Package</a:t>
            </a:r>
          </a:p>
          <a:p>
            <a:pPr>
              <a:lnSpc>
                <a:spcPct val="100000"/>
              </a:lnSpc>
            </a:pPr>
            <a:r>
              <a:rPr lang="de-DE" sz="2000" dirty="0" smtClean="0"/>
              <a:t> </a:t>
            </a:r>
            <a:r>
              <a:rPr lang="en-US" sz="2000" dirty="0" smtClean="0"/>
              <a:t>brew tap </a:t>
            </a:r>
            <a:r>
              <a:rPr lang="en-US" sz="2000" dirty="0" err="1" smtClean="0"/>
              <a:t>bazelbuild</a:t>
            </a:r>
            <a:r>
              <a:rPr lang="en-US" sz="2000" dirty="0" smtClean="0"/>
              <a:t>/tap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 brew install </a:t>
            </a:r>
            <a:r>
              <a:rPr lang="en-US" sz="2000" dirty="0" err="1" smtClean="0"/>
              <a:t>bazelbuild</a:t>
            </a:r>
            <a:r>
              <a:rPr lang="en-US" sz="2000" dirty="0" smtClean="0"/>
              <a:t>/tap/</a:t>
            </a:r>
            <a:r>
              <a:rPr lang="en-US" sz="2000" dirty="0" err="1" smtClean="0"/>
              <a:t>bazel</a:t>
            </a:r>
            <a:endParaRPr lang="en-US" sz="20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de-DE" sz="20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de-DE" sz="2000" dirty="0" smtClean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33900" y="234434"/>
            <a:ext cx="313147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400" u="sng" dirty="0" smtClean="0"/>
              <a:t>MAC OS</a:t>
            </a:r>
            <a:endParaRPr lang="en-GB" sz="4400" u="sng" dirty="0"/>
          </a:p>
        </p:txBody>
      </p:sp>
    </p:spTree>
    <p:extLst>
      <p:ext uri="{BB962C8B-B14F-4D97-AF65-F5344CB8AC3E}">
        <p14:creationId xmlns:p14="http://schemas.microsoft.com/office/powerpoint/2010/main" val="152205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6500EDE-868D-483C-A97E-AA383B5B62A3}"/>
              </a:ext>
            </a:extLst>
          </p:cNvPr>
          <p:cNvSpPr txBox="1">
            <a:spLocks/>
          </p:cNvSpPr>
          <p:nvPr/>
        </p:nvSpPr>
        <p:spPr>
          <a:xfrm>
            <a:off x="287383" y="1265238"/>
            <a:ext cx="11599817" cy="5472112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 smtClean="0"/>
              <a:t>user flag installs </a:t>
            </a:r>
            <a:r>
              <a:rPr lang="en-IN" sz="2000" dirty="0" err="1" smtClean="0"/>
              <a:t>bazel</a:t>
            </a:r>
            <a:r>
              <a:rPr lang="en-IN" sz="2000" dirty="0" smtClean="0"/>
              <a:t> to your $home/bin directory</a:t>
            </a:r>
          </a:p>
          <a:p>
            <a:endParaRPr lang="en-IN" sz="2000" dirty="0" smtClean="0"/>
          </a:p>
          <a:p>
            <a:r>
              <a:rPr lang="en-IN" sz="2000" dirty="0" smtClean="0"/>
              <a:t> To add </a:t>
            </a:r>
            <a:r>
              <a:rPr lang="en-IN" sz="2000" dirty="0" err="1" smtClean="0"/>
              <a:t>Bazel</a:t>
            </a:r>
            <a:r>
              <a:rPr lang="en-IN" sz="2000" dirty="0" smtClean="0"/>
              <a:t> directory to your home path.</a:t>
            </a:r>
          </a:p>
          <a:p>
            <a:pPr lvl="1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export PATH="$PATH:$HOME/bin“</a:t>
            </a:r>
          </a:p>
          <a:p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dirty="0" smtClean="0"/>
              <a:t> USING Homebrew</a:t>
            </a:r>
          </a:p>
          <a:p>
            <a:pPr marL="0" indent="0">
              <a:buNone/>
            </a:pPr>
            <a:r>
              <a:rPr lang="en-IN" sz="2000" dirty="0" smtClean="0"/>
              <a:t> </a:t>
            </a:r>
          </a:p>
          <a:p>
            <a:r>
              <a:rPr lang="en-IN" sz="2000" dirty="0" smtClean="0"/>
              <a:t> Install Homebrew</a:t>
            </a:r>
          </a:p>
          <a:p>
            <a:endParaRPr lang="en-IN" sz="2000" dirty="0" smtClean="0"/>
          </a:p>
          <a:p>
            <a:pPr lvl="1"/>
            <a:r>
              <a:rPr lang="de-DE" sz="2000" dirty="0" smtClean="0">
                <a:solidFill>
                  <a:schemeClr val="accent1">
                    <a:lumMod val="75000"/>
                  </a:schemeClr>
                </a:solidFill>
              </a:rPr>
              <a:t>/usr/bin/ruby -e "$(curl -fsSL \https://raw.githubusercontent.com/Homebrew/install/master/install)“</a:t>
            </a:r>
          </a:p>
          <a:p>
            <a:endParaRPr lang="de-DE" sz="2000" dirty="0" smtClean="0"/>
          </a:p>
          <a:p>
            <a:r>
              <a:rPr lang="de-DE" sz="2000" dirty="0" smtClean="0"/>
              <a:t>Install Bazel Homebrew Package</a:t>
            </a:r>
          </a:p>
          <a:p>
            <a:pPr lvl="1"/>
            <a:r>
              <a:rPr lang="de-DE" sz="2000" dirty="0" smtClean="0"/>
              <a:t>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brew tap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bazelbuild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/tap</a:t>
            </a:r>
          </a:p>
          <a:p>
            <a:pPr lvl="1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brew install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bazelbuild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/tap/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bazel</a:t>
            </a: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de-DE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54044" y="315476"/>
            <a:ext cx="426649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400" u="sng" dirty="0" smtClean="0"/>
              <a:t>MAC OS</a:t>
            </a:r>
            <a:endParaRPr lang="en-GB" sz="4400" u="sng" dirty="0"/>
          </a:p>
        </p:txBody>
      </p:sp>
    </p:spTree>
    <p:extLst>
      <p:ext uri="{BB962C8B-B14F-4D97-AF65-F5344CB8AC3E}">
        <p14:creationId xmlns:p14="http://schemas.microsoft.com/office/powerpoint/2010/main" val="345964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1038448-A8F6-479D-A2CC-45E54E62905D}"/>
              </a:ext>
            </a:extLst>
          </p:cNvPr>
          <p:cNvSpPr txBox="1">
            <a:spLocks/>
          </p:cNvSpPr>
          <p:nvPr/>
        </p:nvSpPr>
        <p:spPr>
          <a:xfrm>
            <a:off x="460465" y="1960562"/>
            <a:ext cx="110109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 smtClean="0"/>
              <a:t> Upgrade  </a:t>
            </a:r>
            <a:r>
              <a:rPr lang="en-IN" sz="2000" dirty="0" err="1" smtClean="0"/>
              <a:t>Bazel</a:t>
            </a: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lvl="1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brew upgrade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bazelbuild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/tap/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bazel</a:t>
            </a: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No </a:t>
            </a:r>
            <a:r>
              <a:rPr lang="en-US" sz="2000" dirty="0" err="1" smtClean="0"/>
              <a:t>Gpu</a:t>
            </a:r>
            <a:r>
              <a:rPr lang="en-US" sz="2000" dirty="0" smtClean="0"/>
              <a:t> support for Mac </a:t>
            </a:r>
            <a:r>
              <a:rPr lang="en-US" sz="2000" dirty="0" err="1" smtClean="0"/>
              <a:t>Os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Download </a:t>
            </a:r>
            <a:r>
              <a:rPr lang="en-US" sz="2000" dirty="0" err="1" smtClean="0"/>
              <a:t>Tensorflow</a:t>
            </a:r>
            <a:r>
              <a:rPr lang="en-US" sz="2000" dirty="0" smtClean="0"/>
              <a:t> Source code</a:t>
            </a:r>
          </a:p>
          <a:p>
            <a:endParaRPr lang="en-US" sz="2000" dirty="0" smtClean="0"/>
          </a:p>
          <a:p>
            <a:pPr lvl="1"/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git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clone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hlinkClick r:id="rId2"/>
              </a:rPr>
              <a:t>https://github.com/tensorflow/tensorflow.git</a:t>
            </a: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457213" lvl="1" indent="0">
              <a:buNone/>
            </a:pP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cd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29165" y="386834"/>
            <a:ext cx="38735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400" u="sng" dirty="0" smtClean="0"/>
              <a:t>MAC OS</a:t>
            </a:r>
            <a:endParaRPr lang="en-GB" sz="4400" u="sng" dirty="0"/>
          </a:p>
        </p:txBody>
      </p:sp>
    </p:spTree>
    <p:extLst>
      <p:ext uri="{BB962C8B-B14F-4D97-AF65-F5344CB8AC3E}">
        <p14:creationId xmlns:p14="http://schemas.microsoft.com/office/powerpoint/2010/main" val="170826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DAE7E-DDD1-4FE4-B104-437CBF06BC1D}"/>
              </a:ext>
            </a:extLst>
          </p:cNvPr>
          <p:cNvSpPr txBox="1">
            <a:spLocks/>
          </p:cNvSpPr>
          <p:nvPr/>
        </p:nvSpPr>
        <p:spPr>
          <a:xfrm>
            <a:off x="330200" y="1003874"/>
            <a:ext cx="11442700" cy="5854125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 smtClean="0"/>
              <a:t>Build Configuration</a:t>
            </a:r>
          </a:p>
          <a:p>
            <a:pPr lvl="1"/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$  ./configure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2000" dirty="0" smtClean="0"/>
          </a:p>
          <a:p>
            <a:r>
              <a:rPr lang="en-IN" sz="2000" dirty="0" smtClean="0"/>
              <a:t>Build </a:t>
            </a:r>
            <a:r>
              <a:rPr lang="en-IN" sz="2000" dirty="0" err="1" smtClean="0"/>
              <a:t>PiP</a:t>
            </a:r>
            <a:r>
              <a:rPr lang="en-IN" sz="2000" dirty="0" smtClean="0"/>
              <a:t> Package</a:t>
            </a:r>
          </a:p>
          <a:p>
            <a:pPr lvl="1"/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$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bazel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build //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/tools/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pip_package:build_pip_package</a:t>
            </a: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r>
              <a:rPr lang="en-IN" sz="2000" dirty="0" err="1" smtClean="0"/>
              <a:t>Tensorflow</a:t>
            </a:r>
            <a:r>
              <a:rPr lang="en-IN" sz="2000" dirty="0" smtClean="0"/>
              <a:t> 1.x:</a:t>
            </a:r>
          </a:p>
          <a:p>
            <a:endParaRPr lang="en-IN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IN" sz="2000" dirty="0" smtClean="0"/>
              <a:t>      To build the 1.x version of </a:t>
            </a:r>
            <a:r>
              <a:rPr lang="en-IN" sz="2000" dirty="0" err="1" smtClean="0"/>
              <a:t>tensorflow</a:t>
            </a:r>
            <a:r>
              <a:rPr lang="en-IN" sz="2000" dirty="0" smtClean="0"/>
              <a:t> from </a:t>
            </a:r>
            <a:r>
              <a:rPr lang="en-IN" sz="2000" dirty="0" err="1" smtClean="0"/>
              <a:t>master,we</a:t>
            </a:r>
            <a:r>
              <a:rPr lang="en-IN" sz="2000" dirty="0" smtClean="0"/>
              <a:t> have to use </a:t>
            </a:r>
            <a:r>
              <a:rPr lang="en-IN" sz="2000" dirty="0" err="1" smtClean="0"/>
              <a:t>bazel</a:t>
            </a:r>
            <a:r>
              <a:rPr lang="en-IN" sz="2000" dirty="0" smtClean="0"/>
              <a:t> build to create </a:t>
            </a:r>
            <a:r>
              <a:rPr lang="en-IN" sz="2000" dirty="0" err="1" smtClean="0"/>
              <a:t>tensorflow</a:t>
            </a:r>
            <a:r>
              <a:rPr lang="en-IN" sz="2000" dirty="0" smtClean="0"/>
              <a:t> 1.x package.</a:t>
            </a:r>
          </a:p>
          <a:p>
            <a:pPr lvl="1"/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$ 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bazel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build --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config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=v1 //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/tools/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pip_package:build_pip_package</a:t>
            </a: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I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sz="2000" dirty="0" err="1" smtClean="0"/>
              <a:t>Cpu</a:t>
            </a:r>
            <a:r>
              <a:rPr lang="en-IN" sz="2000" dirty="0" smtClean="0"/>
              <a:t>-only Support :</a:t>
            </a:r>
          </a:p>
          <a:p>
            <a:pPr marL="0" indent="0">
              <a:buNone/>
            </a:pPr>
            <a:endParaRPr lang="en-IN" sz="2000" dirty="0" smtClean="0"/>
          </a:p>
          <a:p>
            <a:pPr lvl="1"/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$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bazel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build --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config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=opt //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/tools/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pip_package:build_pip_package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</a:p>
          <a:p>
            <a:pPr marL="457213" lvl="1" indent="0">
              <a:buNone/>
            </a:pP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      </a:t>
            </a:r>
            <a:endParaRPr lang="en-IN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033605" y="139700"/>
            <a:ext cx="40358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400" u="sng" dirty="0" smtClean="0"/>
              <a:t>MAC OS</a:t>
            </a:r>
            <a:endParaRPr lang="en-GB" sz="4400" u="sng" dirty="0"/>
          </a:p>
        </p:txBody>
      </p:sp>
    </p:spTree>
    <p:extLst>
      <p:ext uri="{BB962C8B-B14F-4D97-AF65-F5344CB8AC3E}">
        <p14:creationId xmlns:p14="http://schemas.microsoft.com/office/powerpoint/2010/main" val="175616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0C04317-546B-4159-B35E-DC30209D2084}"/>
              </a:ext>
            </a:extLst>
          </p:cNvPr>
          <p:cNvSpPr txBox="1">
            <a:spLocks/>
          </p:cNvSpPr>
          <p:nvPr/>
        </p:nvSpPr>
        <p:spPr>
          <a:xfrm>
            <a:off x="248194" y="1535112"/>
            <a:ext cx="11842206" cy="4351338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IN" sz="2000" dirty="0" smtClean="0"/>
              <a:t>Build </a:t>
            </a:r>
            <a:r>
              <a:rPr lang="en-IN" sz="2000" dirty="0" err="1" smtClean="0"/>
              <a:t>PiP</a:t>
            </a:r>
            <a:r>
              <a:rPr lang="en-IN" sz="2000" dirty="0" smtClean="0"/>
              <a:t> Package:</a:t>
            </a:r>
          </a:p>
          <a:p>
            <a:pPr marL="0" indent="0">
              <a:lnSpc>
                <a:spcPct val="100000"/>
              </a:lnSpc>
              <a:buNone/>
            </a:pPr>
            <a:endParaRPr lang="en-IN" sz="2000" dirty="0" smtClean="0"/>
          </a:p>
          <a:p>
            <a:pPr>
              <a:lnSpc>
                <a:spcPct val="100000"/>
              </a:lnSpc>
            </a:pPr>
            <a:r>
              <a:rPr lang="en-US" sz="2000" dirty="0" smtClean="0"/>
              <a:t>The </a:t>
            </a:r>
            <a:r>
              <a:rPr lang="en-US" sz="2000" dirty="0" err="1" smtClean="0"/>
              <a:t>bazel</a:t>
            </a:r>
            <a:r>
              <a:rPr lang="en-US" sz="2000" dirty="0" smtClean="0"/>
              <a:t> build command creates an executable named </a:t>
            </a:r>
            <a:r>
              <a:rPr lang="en-US" sz="2000" dirty="0" err="1" smtClean="0"/>
              <a:t>build_pip_package</a:t>
            </a:r>
            <a:r>
              <a:rPr lang="en-US" sz="2000" dirty="0" smtClean="0"/>
              <a:t>—this is the program that builds the pip package :</a:t>
            </a:r>
          </a:p>
          <a:p>
            <a:pPr lvl="1">
              <a:lnSpc>
                <a:spcPct val="100000"/>
              </a:lnSpc>
            </a:pP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$  ./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bazel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-bin/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/tools/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pip_package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build_pip_package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 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tmp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tensorflow_pkg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               #release 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branch</a:t>
            </a:r>
          </a:p>
          <a:p>
            <a:pPr lvl="1">
              <a:lnSpc>
                <a:spcPct val="100000"/>
              </a:lnSpc>
            </a:pPr>
            <a:endParaRPr lang="en-I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$ ./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bazel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-bin/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/tools/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pip_package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build_pip_package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 --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nightly_flag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 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tmp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tensorflow_pkg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    #master branch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I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IN" sz="2000" dirty="0" smtClean="0"/>
              <a:t>Install the Package:</a:t>
            </a:r>
          </a:p>
          <a:p>
            <a:pPr marL="0" indent="0">
              <a:lnSpc>
                <a:spcPct val="100000"/>
              </a:lnSpc>
              <a:buNone/>
            </a:pPr>
            <a:endParaRPr lang="en-IN" sz="2000" dirty="0" smtClean="0"/>
          </a:p>
          <a:p>
            <a:pPr lvl="1">
              <a:lnSpc>
                <a:spcPct val="100000"/>
              </a:lnSpc>
            </a:pP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$   pip install 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tmp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tensorflow_pkg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-version-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tags.whl</a:t>
            </a:r>
            <a:endParaRPr lang="en-I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endParaRPr lang="en-US" sz="1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54714" y="299491"/>
            <a:ext cx="402916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400" u="sng" dirty="0" smtClean="0"/>
              <a:t>MAC OS</a:t>
            </a:r>
            <a:endParaRPr lang="en-GB" sz="4400" u="sng" dirty="0"/>
          </a:p>
        </p:txBody>
      </p:sp>
    </p:spTree>
    <p:extLst>
      <p:ext uri="{BB962C8B-B14F-4D97-AF65-F5344CB8AC3E}">
        <p14:creationId xmlns:p14="http://schemas.microsoft.com/office/powerpoint/2010/main" val="270411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8520" y="0"/>
            <a:ext cx="10515600" cy="1325563"/>
          </a:xfrm>
        </p:spPr>
        <p:txBody>
          <a:bodyPr/>
          <a:lstStyle/>
          <a:p>
            <a:r>
              <a:rPr lang="en-IN" b="1" u="sng" dirty="0" smtClean="0"/>
              <a:t>WHY TENSORFLOW ?</a:t>
            </a:r>
            <a:endParaRPr lang="en-GB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800" y="1578428"/>
            <a:ext cx="11760200" cy="54102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2000" dirty="0" err="1"/>
              <a:t>TensorFlow</a:t>
            </a:r>
            <a:r>
              <a:rPr lang="en-IN" sz="2000" dirty="0"/>
              <a:t> provides excellent functionalities and services when compared to </a:t>
            </a:r>
            <a:r>
              <a:rPr lang="en-IN" sz="2000" u="sng" dirty="0">
                <a:hlinkClick r:id="rId2"/>
              </a:rPr>
              <a:t>other popular deep learning frameworks</a:t>
            </a:r>
            <a:r>
              <a:rPr lang="en-IN" sz="2000" dirty="0"/>
              <a:t>. </a:t>
            </a:r>
            <a:endParaRPr lang="en-IN" sz="2000" dirty="0" smtClean="0"/>
          </a:p>
          <a:p>
            <a:pPr>
              <a:lnSpc>
                <a:spcPct val="100000"/>
              </a:lnSpc>
            </a:pPr>
            <a:endParaRPr lang="en-IN" sz="2000" dirty="0" smtClean="0"/>
          </a:p>
          <a:p>
            <a:pPr>
              <a:lnSpc>
                <a:spcPct val="100000"/>
              </a:lnSpc>
            </a:pPr>
            <a:r>
              <a:rPr lang="en-IN" sz="2000" dirty="0" smtClean="0"/>
              <a:t>These </a:t>
            </a:r>
            <a:r>
              <a:rPr lang="en-IN" sz="2000" dirty="0"/>
              <a:t>high-level operations are essential for carrying out complex parallel computations and for building advanced neural network models</a:t>
            </a:r>
            <a:r>
              <a:rPr lang="en-IN" sz="2000" dirty="0" smtClean="0"/>
              <a:t>.</a:t>
            </a:r>
          </a:p>
          <a:p>
            <a:pPr>
              <a:lnSpc>
                <a:spcPct val="100000"/>
              </a:lnSpc>
            </a:pPr>
            <a:endParaRPr lang="en-IN" sz="2000" dirty="0"/>
          </a:p>
          <a:p>
            <a:pPr>
              <a:lnSpc>
                <a:spcPct val="100000"/>
              </a:lnSpc>
            </a:pPr>
            <a:r>
              <a:rPr lang="en-IN" sz="2000" dirty="0" err="1"/>
              <a:t>TensorFlow</a:t>
            </a:r>
            <a:r>
              <a:rPr lang="en-IN" sz="2000" dirty="0"/>
              <a:t> is a low-level library which provides more flexibility. </a:t>
            </a:r>
            <a:endParaRPr lang="en-IN" sz="2000" dirty="0" smtClean="0"/>
          </a:p>
          <a:p>
            <a:pPr>
              <a:lnSpc>
                <a:spcPct val="100000"/>
              </a:lnSpc>
            </a:pPr>
            <a:endParaRPr lang="en-IN" sz="2000" dirty="0"/>
          </a:p>
          <a:p>
            <a:pPr>
              <a:lnSpc>
                <a:spcPct val="100000"/>
              </a:lnSpc>
            </a:pPr>
            <a:r>
              <a:rPr lang="en-IN" sz="2000" dirty="0" smtClean="0"/>
              <a:t>Thus </a:t>
            </a:r>
            <a:r>
              <a:rPr lang="en-IN" sz="2000" dirty="0"/>
              <a:t>you can define your own functionalities or services for your </a:t>
            </a:r>
            <a:r>
              <a:rPr lang="en-IN" sz="2000" dirty="0" smtClean="0"/>
              <a:t>models</a:t>
            </a:r>
          </a:p>
          <a:p>
            <a:pPr marL="0" indent="0">
              <a:lnSpc>
                <a:spcPct val="100000"/>
              </a:lnSpc>
              <a:buNone/>
            </a:pPr>
            <a:endParaRPr 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2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tf_logo_social.png" descr="tf_logo_social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7941" y="2284143"/>
            <a:ext cx="4602459" cy="2563211"/>
          </a:xfrm>
          <a:prstGeom prst="rect">
            <a:avLst/>
          </a:prstGeom>
        </p:spPr>
      </p:pic>
      <p:sp>
        <p:nvSpPr>
          <p:cNvPr id="120" name="In Mac Operating System"/>
          <p:cNvSpPr txBox="1"/>
          <p:nvPr/>
        </p:nvSpPr>
        <p:spPr>
          <a:xfrm>
            <a:off x="1181100" y="227875"/>
            <a:ext cx="9867901" cy="142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>
            <a:lvl1pPr>
              <a:defRPr sz="6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IN" sz="4400" b="0" u="sng" dirty="0" smtClean="0"/>
              <a:t>INSTALLATION OF LATEST VERSION OF TENSORFLOW IN MAC OS</a:t>
            </a:r>
            <a:endParaRPr sz="4400" b="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163300" y="5823313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76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ython By default in MAC.png" descr="Python By default in MAC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6406" y="1562211"/>
            <a:ext cx="5506233" cy="481004"/>
          </a:xfrm>
          <a:prstGeom prst="rect">
            <a:avLst/>
          </a:prstGeom>
        </p:spPr>
      </p:pic>
      <p:sp>
        <p:nvSpPr>
          <p:cNvPr id="123" name="Version of Python in…"/>
          <p:cNvSpPr txBox="1"/>
          <p:nvPr/>
        </p:nvSpPr>
        <p:spPr>
          <a:xfrm>
            <a:off x="511565" y="1610772"/>
            <a:ext cx="3738441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 sz="30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rPr sz="2000" dirty="0"/>
              <a:t>Version of Python in </a:t>
            </a:r>
            <a:r>
              <a:rPr sz="2000" dirty="0" err="1" smtClean="0"/>
              <a:t>Macbook</a:t>
            </a:r>
            <a:r>
              <a:rPr sz="2000" dirty="0" smtClean="0"/>
              <a:t> </a:t>
            </a:r>
            <a:endParaRPr sz="2000" dirty="0"/>
          </a:p>
        </p:txBody>
      </p:sp>
      <p:pic>
        <p:nvPicPr>
          <p:cNvPr id="124" name="Python Version Installing Anaconda.png" descr="Python Version Installing Anaconda.png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8930" y="2329100"/>
            <a:ext cx="5357070" cy="2429409"/>
          </a:xfrm>
          <a:prstGeom prst="rect">
            <a:avLst/>
          </a:prstGeom>
        </p:spPr>
      </p:pic>
      <p:sp>
        <p:nvSpPr>
          <p:cNvPr id="125" name="After Installing Anaconda"/>
          <p:cNvSpPr txBox="1"/>
          <p:nvPr/>
        </p:nvSpPr>
        <p:spPr>
          <a:xfrm>
            <a:off x="511565" y="2972124"/>
            <a:ext cx="4196910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>
            <a:lvl1pPr>
              <a:defRPr sz="30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sz="2109" dirty="0"/>
              <a:t>After Installing Anaconda</a:t>
            </a:r>
          </a:p>
        </p:txBody>
      </p:sp>
      <p:sp>
        <p:nvSpPr>
          <p:cNvPr id="126" name="Creating virtual Environment"/>
          <p:cNvSpPr txBox="1"/>
          <p:nvPr/>
        </p:nvSpPr>
        <p:spPr>
          <a:xfrm>
            <a:off x="511565" y="5158590"/>
            <a:ext cx="3664942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>
            <a:lvl1pPr>
              <a:defRPr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sz="2000" dirty="0"/>
              <a:t>Creating virtual Environment  </a:t>
            </a:r>
          </a:p>
        </p:txBody>
      </p:sp>
      <p:pic>
        <p:nvPicPr>
          <p:cNvPr id="127" name="1.png" descr="1.png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56406" y="4778678"/>
            <a:ext cx="5249594" cy="2038124"/>
          </a:xfrm>
          <a:prstGeom prst="rect">
            <a:avLst/>
          </a:prstGeom>
        </p:spPr>
      </p:pic>
      <p:pic>
        <p:nvPicPr>
          <p:cNvPr id="128" name="Line" descr="Line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5030">
            <a:off x="7281231" y="5160530"/>
            <a:ext cx="2651086" cy="39547"/>
          </a:xfrm>
          <a:prstGeom prst="rect">
            <a:avLst/>
          </a:prstGeom>
        </p:spPr>
      </p:pic>
      <p:pic>
        <p:nvPicPr>
          <p:cNvPr id="130" name="Line" descr="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56406" y="2063384"/>
            <a:ext cx="1638623" cy="45719"/>
          </a:xfrm>
          <a:prstGeom prst="rect">
            <a:avLst/>
          </a:prstGeom>
        </p:spPr>
      </p:pic>
      <p:pic>
        <p:nvPicPr>
          <p:cNvPr id="132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02833" y="2782033"/>
            <a:ext cx="801612" cy="366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163300" y="5797740"/>
            <a:ext cx="1028700" cy="850900"/>
          </a:xfrm>
          <a:prstGeom prst="rect">
            <a:avLst/>
          </a:prstGeom>
        </p:spPr>
      </p:pic>
      <p:sp>
        <p:nvSpPr>
          <p:cNvPr id="13" name="In Mac Operating System"/>
          <p:cNvSpPr txBox="1"/>
          <p:nvPr/>
        </p:nvSpPr>
        <p:spPr>
          <a:xfrm>
            <a:off x="1181100" y="123572"/>
            <a:ext cx="9867901" cy="142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>
            <a:lvl1pPr>
              <a:defRPr sz="6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IN" sz="4400" b="0" u="sng" dirty="0" smtClean="0"/>
              <a:t>INSTALLATION OF LATEST VERSION OF TENSORFLOW IN MAC OS</a:t>
            </a:r>
            <a:endParaRPr sz="4400" b="0" u="sng" dirty="0"/>
          </a:p>
        </p:txBody>
      </p:sp>
    </p:spTree>
    <p:extLst>
      <p:ext uri="{BB962C8B-B14F-4D97-AF65-F5344CB8AC3E}">
        <p14:creationId xmlns:p14="http://schemas.microsoft.com/office/powerpoint/2010/main" val="2866096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Virtual Environment created.…"/>
          <p:cNvSpPr txBox="1">
            <a:spLocks noGrp="1"/>
          </p:cNvSpPr>
          <p:nvPr>
            <p:ph type="body" sz="half" idx="1"/>
          </p:nvPr>
        </p:nvSpPr>
        <p:spPr>
          <a:xfrm>
            <a:off x="452903" y="2120900"/>
            <a:ext cx="5032160" cy="397511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sz="2000" dirty="0"/>
              <a:t>Virtual Environment created.</a:t>
            </a:r>
          </a:p>
          <a:p>
            <a:pPr>
              <a:buFont typeface="Arial" panose="020B0604020202020204" pitchFamily="34" charset="0"/>
              <a:buChar char="•"/>
            </a:pPr>
            <a:endParaRPr sz="2000" dirty="0"/>
          </a:p>
          <a:p>
            <a:pPr>
              <a:buFont typeface="Arial" panose="020B0604020202020204" pitchFamily="34" charset="0"/>
              <a:buChar char="•"/>
            </a:pPr>
            <a:endParaRPr sz="2000" dirty="0"/>
          </a:p>
          <a:p>
            <a:pPr>
              <a:buFont typeface="Arial" panose="020B0604020202020204" pitchFamily="34" charset="0"/>
              <a:buChar char="•"/>
            </a:pPr>
            <a:endParaRPr sz="2000" dirty="0"/>
          </a:p>
          <a:p>
            <a:pPr>
              <a:buFont typeface="Arial" panose="020B0604020202020204" pitchFamily="34" charset="0"/>
              <a:buChar char="•"/>
            </a:pPr>
            <a:r>
              <a:rPr sz="2000" dirty="0"/>
              <a:t>Installing </a:t>
            </a:r>
            <a:r>
              <a:rPr sz="2000" dirty="0" err="1"/>
              <a:t>Jupyter</a:t>
            </a:r>
            <a:r>
              <a:rPr sz="2000" dirty="0"/>
              <a:t> with the new virtual environment.</a:t>
            </a:r>
          </a:p>
        </p:txBody>
      </p:sp>
      <p:pic>
        <p:nvPicPr>
          <p:cNvPr id="136" name="1.png" descr="1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6722" y="1887052"/>
            <a:ext cx="5562572" cy="2388867"/>
          </a:xfrm>
          <a:prstGeom prst="rect">
            <a:avLst/>
          </a:prstGeom>
        </p:spPr>
      </p:pic>
      <p:pic>
        <p:nvPicPr>
          <p:cNvPr id="137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567759">
            <a:off x="6718500" y="3201833"/>
            <a:ext cx="1699303" cy="51323"/>
          </a:xfrm>
          <a:prstGeom prst="rect">
            <a:avLst/>
          </a:prstGeom>
        </p:spPr>
      </p:pic>
      <p:pic>
        <p:nvPicPr>
          <p:cNvPr id="139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36722" y="2923786"/>
            <a:ext cx="783709" cy="39454"/>
          </a:xfrm>
          <a:prstGeom prst="rect">
            <a:avLst/>
          </a:prstGeom>
        </p:spPr>
      </p:pic>
      <p:pic>
        <p:nvPicPr>
          <p:cNvPr id="141" name="2.png" descr="2.png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36721" y="4386929"/>
            <a:ext cx="5562572" cy="2452488"/>
          </a:xfrm>
          <a:prstGeom prst="rect">
            <a:avLst/>
          </a:prstGeom>
        </p:spPr>
      </p:pic>
      <p:pic>
        <p:nvPicPr>
          <p:cNvPr id="142" name="Line" descr="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31905" y="4658567"/>
            <a:ext cx="974588" cy="38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163300" y="5861413"/>
            <a:ext cx="1028700" cy="850900"/>
          </a:xfrm>
          <a:prstGeom prst="rect">
            <a:avLst/>
          </a:prstGeom>
        </p:spPr>
      </p:pic>
      <p:sp>
        <p:nvSpPr>
          <p:cNvPr id="11" name="In Mac Operating System"/>
          <p:cNvSpPr txBox="1"/>
          <p:nvPr/>
        </p:nvSpPr>
        <p:spPr>
          <a:xfrm>
            <a:off x="1181100" y="227875"/>
            <a:ext cx="9867901" cy="142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>
            <a:lvl1pPr>
              <a:defRPr sz="6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IN" sz="4400" b="0" u="sng" dirty="0" smtClean="0"/>
              <a:t>INSTALLATION OF LATEST VERSION OF TENSORFLOW IN MAC OS</a:t>
            </a:r>
            <a:endParaRPr sz="4400" b="0" u="sng" dirty="0"/>
          </a:p>
        </p:txBody>
      </p:sp>
    </p:spTree>
    <p:extLst>
      <p:ext uri="{BB962C8B-B14F-4D97-AF65-F5344CB8AC3E}">
        <p14:creationId xmlns:p14="http://schemas.microsoft.com/office/powerpoint/2010/main" val="2659479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Installing…"/>
          <p:cNvSpPr txBox="1">
            <a:spLocks noGrp="1"/>
          </p:cNvSpPr>
          <p:nvPr>
            <p:ph type="body" sz="half" idx="1"/>
          </p:nvPr>
        </p:nvSpPr>
        <p:spPr>
          <a:xfrm>
            <a:off x="753208" y="1813001"/>
            <a:ext cx="5434999" cy="486719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sz="2000" dirty="0"/>
              <a:t>Installing </a:t>
            </a:r>
          </a:p>
          <a:p>
            <a:pPr>
              <a:lnSpc>
                <a:spcPct val="120000"/>
              </a:lnSpc>
              <a:buSzPct val="80000"/>
              <a:buFont typeface="Georgia"/>
              <a:buChar char="•"/>
            </a:pPr>
            <a:r>
              <a:rPr lang="en-GB" sz="2000" dirty="0" smtClean="0"/>
              <a:t>S</a:t>
            </a:r>
            <a:r>
              <a:rPr sz="2000" dirty="0" err="1" smtClean="0"/>
              <a:t>cipy</a:t>
            </a:r>
            <a:endParaRPr lang="en-IN" sz="2000" dirty="0"/>
          </a:p>
          <a:p>
            <a:pPr>
              <a:lnSpc>
                <a:spcPct val="120000"/>
              </a:lnSpc>
              <a:buSzPct val="80000"/>
              <a:buFont typeface="Georgia"/>
              <a:buChar char="•"/>
            </a:pPr>
            <a:r>
              <a:rPr sz="2000" dirty="0" err="1" smtClean="0"/>
              <a:t>sklearn</a:t>
            </a:r>
            <a:endParaRPr sz="2000" dirty="0"/>
          </a:p>
          <a:p>
            <a:pPr>
              <a:lnSpc>
                <a:spcPct val="120000"/>
              </a:lnSpc>
              <a:buSzPct val="80000"/>
              <a:buFont typeface="Georgia"/>
              <a:buChar char="•"/>
            </a:pPr>
            <a:r>
              <a:rPr lang="en-GB" sz="2000" dirty="0" smtClean="0"/>
              <a:t>P</a:t>
            </a:r>
            <a:r>
              <a:rPr sz="2000" dirty="0" err="1" smtClean="0"/>
              <a:t>andas</a:t>
            </a:r>
            <a:endParaRPr sz="2000" dirty="0"/>
          </a:p>
          <a:p>
            <a:pPr>
              <a:lnSpc>
                <a:spcPct val="120000"/>
              </a:lnSpc>
              <a:buSzPct val="80000"/>
              <a:buFont typeface="Georgia"/>
              <a:buChar char="•"/>
            </a:pPr>
            <a:r>
              <a:rPr sz="2000" dirty="0" smtClean="0"/>
              <a:t>pandas-</a:t>
            </a:r>
            <a:r>
              <a:rPr sz="2000" dirty="0" err="1" smtClean="0"/>
              <a:t>datareader</a:t>
            </a:r>
            <a:endParaRPr lang="en-IN" sz="2000" dirty="0"/>
          </a:p>
          <a:p>
            <a:pPr>
              <a:lnSpc>
                <a:spcPct val="120000"/>
              </a:lnSpc>
              <a:buSzPct val="80000"/>
              <a:buFont typeface="Georgia"/>
              <a:buChar char="•"/>
            </a:pPr>
            <a:r>
              <a:rPr sz="2000" dirty="0" err="1" smtClean="0"/>
              <a:t>matplotlib</a:t>
            </a:r>
            <a:endParaRPr sz="2000" dirty="0"/>
          </a:p>
        </p:txBody>
      </p:sp>
      <p:pic>
        <p:nvPicPr>
          <p:cNvPr id="146" name="4.png" descr="4.png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4169" y="1539988"/>
            <a:ext cx="5772325" cy="1943659"/>
          </a:xfrm>
          <a:prstGeom prst="rect">
            <a:avLst/>
          </a:prstGeom>
        </p:spPr>
      </p:pic>
      <p:pic>
        <p:nvPicPr>
          <p:cNvPr id="148" name="Line" descr="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V="1">
            <a:off x="7426524" y="4215422"/>
            <a:ext cx="1303902" cy="45719"/>
          </a:xfrm>
          <a:prstGeom prst="rect">
            <a:avLst/>
          </a:prstGeom>
        </p:spPr>
      </p:pic>
      <p:pic>
        <p:nvPicPr>
          <p:cNvPr id="150" name="5.png" descr="5.png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819763" y="4547202"/>
            <a:ext cx="5930981" cy="691930"/>
          </a:xfrm>
          <a:prstGeom prst="rect">
            <a:avLst/>
          </a:prstGeom>
        </p:spPr>
      </p:pic>
      <p:pic>
        <p:nvPicPr>
          <p:cNvPr id="151" name="Line" descr="Line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27030" y="5084028"/>
            <a:ext cx="1575735" cy="37967"/>
          </a:xfrm>
          <a:prstGeom prst="rect">
            <a:avLst/>
          </a:prstGeom>
        </p:spPr>
      </p:pic>
      <p:pic>
        <p:nvPicPr>
          <p:cNvPr id="153" name="5.png" descr="5.png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819763" y="5311812"/>
            <a:ext cx="5946110" cy="714516"/>
          </a:xfrm>
          <a:prstGeom prst="rect">
            <a:avLst/>
          </a:prstGeom>
        </p:spPr>
      </p:pic>
      <p:pic>
        <p:nvPicPr>
          <p:cNvPr id="154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02968" y="5508694"/>
            <a:ext cx="2162905" cy="47360"/>
          </a:xfrm>
          <a:prstGeom prst="rect">
            <a:avLst/>
          </a:prstGeom>
        </p:spPr>
      </p:pic>
      <p:pic>
        <p:nvPicPr>
          <p:cNvPr id="156" name="6.png" descr="6.png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819763" y="6095178"/>
            <a:ext cx="6048086" cy="683335"/>
          </a:xfrm>
          <a:prstGeom prst="rect">
            <a:avLst/>
          </a:prstGeom>
        </p:spPr>
      </p:pic>
      <p:pic>
        <p:nvPicPr>
          <p:cNvPr id="157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505354" y="6436845"/>
            <a:ext cx="2110838" cy="701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163300" y="5927613"/>
            <a:ext cx="1028700" cy="850900"/>
          </a:xfrm>
          <a:prstGeom prst="rect">
            <a:avLst/>
          </a:prstGeom>
        </p:spPr>
      </p:pic>
      <p:sp>
        <p:nvSpPr>
          <p:cNvPr id="14" name="In Mac Operating System"/>
          <p:cNvSpPr txBox="1"/>
          <p:nvPr/>
        </p:nvSpPr>
        <p:spPr>
          <a:xfrm>
            <a:off x="999948" y="40955"/>
            <a:ext cx="9867901" cy="142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>
            <a:lvl1pPr>
              <a:defRPr sz="6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IN" sz="4400" b="0" u="sng" dirty="0" smtClean="0"/>
              <a:t>INSTALLATION OF LATEST VERSION OF TENSORFLOW IN MAC OS</a:t>
            </a:r>
            <a:endParaRPr sz="4400" b="0" u="sng" dirty="0"/>
          </a:p>
        </p:txBody>
      </p:sp>
      <p:pic>
        <p:nvPicPr>
          <p:cNvPr id="15" name="4.png" descr="4.png"/>
          <p:cNvPicPr>
            <a:picLocks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4764169" y="3545931"/>
            <a:ext cx="5772325" cy="93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038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nstalling…"/>
          <p:cNvSpPr txBox="1"/>
          <p:nvPr/>
        </p:nvSpPr>
        <p:spPr>
          <a:xfrm>
            <a:off x="763180" y="2435589"/>
            <a:ext cx="3616510" cy="3426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>
            <a:spAutoFit/>
          </a:bodyPr>
          <a:lstStyle/>
          <a:p>
            <a:pPr marL="160729" indent="-160729">
              <a:buSzPct val="80000"/>
              <a:buBlip>
                <a:blip r:embed="rId2"/>
              </a:buBlip>
            </a:pPr>
            <a:r>
              <a:rPr sz="2200" dirty="0"/>
              <a:t>Installing</a:t>
            </a:r>
          </a:p>
          <a:p>
            <a:pPr marL="297645" indent="-297645">
              <a:buSzPct val="80000"/>
              <a:buFont typeface="Georgia"/>
              <a:buChar char="•"/>
            </a:pPr>
            <a:endParaRPr sz="2200" dirty="0"/>
          </a:p>
          <a:p>
            <a:pPr marL="297645" indent="-297645">
              <a:buSzPct val="80000"/>
              <a:buFont typeface="Georgia"/>
              <a:buChar char="•"/>
            </a:pPr>
            <a:r>
              <a:rPr sz="2200" dirty="0"/>
              <a:t> </a:t>
            </a:r>
            <a:r>
              <a:rPr sz="2200" dirty="0" smtClean="0"/>
              <a:t>Pillow</a:t>
            </a:r>
            <a:endParaRPr lang="en-IN" sz="2200" dirty="0" smtClean="0"/>
          </a:p>
          <a:p>
            <a:pPr>
              <a:buSzPct val="80000"/>
            </a:pPr>
            <a:endParaRPr sz="2200" dirty="0"/>
          </a:p>
          <a:p>
            <a:pPr marL="297645" indent="-297645">
              <a:buSzPct val="80000"/>
              <a:buFont typeface="Georgia"/>
              <a:buChar char="•"/>
            </a:pPr>
            <a:r>
              <a:rPr sz="2200" dirty="0"/>
              <a:t>Requests</a:t>
            </a:r>
          </a:p>
          <a:p>
            <a:pPr>
              <a:buSzPct val="80000"/>
            </a:pPr>
            <a:endParaRPr sz="2200" dirty="0"/>
          </a:p>
          <a:p>
            <a:pPr marL="297645" indent="-297645">
              <a:buSzPct val="80000"/>
              <a:buFont typeface="Georgia"/>
              <a:buChar char="•"/>
            </a:pPr>
            <a:r>
              <a:rPr sz="2200" dirty="0"/>
              <a:t>h5py</a:t>
            </a:r>
          </a:p>
          <a:p>
            <a:pPr>
              <a:buSzPct val="80000"/>
            </a:pPr>
            <a:endParaRPr sz="2200" dirty="0"/>
          </a:p>
          <a:p>
            <a:pPr marL="297645" indent="-297645">
              <a:buSzPct val="80000"/>
              <a:buFont typeface="Georgia"/>
              <a:buChar char="•"/>
            </a:pPr>
            <a:r>
              <a:rPr sz="2200" dirty="0" err="1"/>
              <a:t>Psutil</a:t>
            </a:r>
            <a:endParaRPr sz="2200" dirty="0"/>
          </a:p>
          <a:p>
            <a:pPr marL="297645" indent="-297645">
              <a:buSzPct val="80000"/>
              <a:buFont typeface="Georgia"/>
              <a:buChar char="•"/>
            </a:pPr>
            <a:endParaRPr sz="2000" dirty="0"/>
          </a:p>
        </p:txBody>
      </p:sp>
      <p:pic>
        <p:nvPicPr>
          <p:cNvPr id="161" name="7.png" descr="7.png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65422" y="2924966"/>
            <a:ext cx="5991484" cy="589579"/>
          </a:xfrm>
          <a:prstGeom prst="rect">
            <a:avLst/>
          </a:prstGeom>
        </p:spPr>
      </p:pic>
      <p:pic>
        <p:nvPicPr>
          <p:cNvPr id="162" name="7.png" descr="7.png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10387" y="3644079"/>
            <a:ext cx="5991484" cy="671541"/>
          </a:xfrm>
          <a:prstGeom prst="rect">
            <a:avLst/>
          </a:prstGeom>
        </p:spPr>
      </p:pic>
      <p:pic>
        <p:nvPicPr>
          <p:cNvPr id="163" name="7.png" descr="7.png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65422" y="4451632"/>
            <a:ext cx="5991484" cy="828379"/>
          </a:xfrm>
          <a:prstGeom prst="rect">
            <a:avLst/>
          </a:prstGeom>
        </p:spPr>
      </p:pic>
      <p:pic>
        <p:nvPicPr>
          <p:cNvPr id="164" name="7.png" descr="7.png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65422" y="5461784"/>
            <a:ext cx="6081414" cy="801411"/>
          </a:xfrm>
          <a:prstGeom prst="rect">
            <a:avLst/>
          </a:prstGeom>
        </p:spPr>
      </p:pic>
      <p:pic>
        <p:nvPicPr>
          <p:cNvPr id="165" name="Line" descr="Line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flipV="1">
            <a:off x="6781932" y="3323847"/>
            <a:ext cx="1603458" cy="66735"/>
          </a:xfrm>
          <a:prstGeom prst="rect">
            <a:avLst/>
          </a:prstGeom>
        </p:spPr>
      </p:pic>
      <p:pic>
        <p:nvPicPr>
          <p:cNvPr id="167" name="Line" descr="Line"/>
          <p:cNvPicPr>
            <a:picLocks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flipV="1">
            <a:off x="5736993" y="4149039"/>
            <a:ext cx="1392200" cy="48582"/>
          </a:xfrm>
          <a:prstGeom prst="rect">
            <a:avLst/>
          </a:prstGeom>
        </p:spPr>
      </p:pic>
      <p:pic>
        <p:nvPicPr>
          <p:cNvPr id="169" name="Line" descr="Line"/>
          <p:cNvPicPr>
            <a:picLocks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601085" y="5119654"/>
            <a:ext cx="1446816" cy="37811"/>
          </a:xfrm>
          <a:prstGeom prst="rect">
            <a:avLst/>
          </a:prstGeom>
        </p:spPr>
      </p:pic>
      <p:pic>
        <p:nvPicPr>
          <p:cNvPr id="171" name="Line" descr="Line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593957" y="5701266"/>
            <a:ext cx="1187975" cy="417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163300" y="5839184"/>
            <a:ext cx="1028700" cy="850900"/>
          </a:xfrm>
          <a:prstGeom prst="rect">
            <a:avLst/>
          </a:prstGeom>
        </p:spPr>
      </p:pic>
      <p:sp>
        <p:nvSpPr>
          <p:cNvPr id="13" name="In Mac Operating System"/>
          <p:cNvSpPr txBox="1"/>
          <p:nvPr/>
        </p:nvSpPr>
        <p:spPr>
          <a:xfrm>
            <a:off x="1227213" y="352449"/>
            <a:ext cx="9867901" cy="142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>
            <a:lvl1pPr>
              <a:defRPr sz="6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IN" sz="4400" b="0" u="sng" dirty="0" smtClean="0"/>
              <a:t>INSTALLATION OF LATEST VERSION OF TENSORFLOW IN MAC OS</a:t>
            </a:r>
            <a:endParaRPr sz="4400" b="0" u="sng" dirty="0"/>
          </a:p>
        </p:txBody>
      </p:sp>
    </p:spTree>
    <p:extLst>
      <p:ext uri="{BB962C8B-B14F-4D97-AF65-F5344CB8AC3E}">
        <p14:creationId xmlns:p14="http://schemas.microsoft.com/office/powerpoint/2010/main" val="38404825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11.png" descr="11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737" y="1762635"/>
            <a:ext cx="10317111" cy="4530578"/>
          </a:xfrm>
          <a:prstGeom prst="rect">
            <a:avLst/>
          </a:prstGeom>
        </p:spPr>
      </p:pic>
      <p:sp>
        <p:nvSpPr>
          <p:cNvPr id="175" name="Installing Tensorflow version 2.0.0"/>
          <p:cNvSpPr txBox="1"/>
          <p:nvPr/>
        </p:nvSpPr>
        <p:spPr>
          <a:xfrm>
            <a:off x="2314516" y="153215"/>
            <a:ext cx="7689549" cy="1426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>
            <a:lvl1pPr>
              <a:defRPr b="1"/>
            </a:lvl1pPr>
          </a:lstStyle>
          <a:p>
            <a:pPr algn="ctr"/>
            <a:r>
              <a:rPr lang="en-IN" sz="4400" b="0" u="sng" dirty="0" smtClean="0"/>
              <a:t>INSTALLING TENSORFLOW VERSION  </a:t>
            </a:r>
            <a:r>
              <a:rPr sz="4400" b="0" u="sng" dirty="0" smtClean="0"/>
              <a:t>2.0.0</a:t>
            </a:r>
            <a:endParaRPr sz="4400" b="0" u="sng" dirty="0"/>
          </a:p>
        </p:txBody>
      </p:sp>
      <p:pic>
        <p:nvPicPr>
          <p:cNvPr id="176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33249" y="2128769"/>
            <a:ext cx="2252085" cy="40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163300" y="6146800"/>
            <a:ext cx="10287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9880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Installing Keras"/>
          <p:cNvSpPr txBox="1">
            <a:spLocks noGrp="1"/>
          </p:cNvSpPr>
          <p:nvPr>
            <p:ph type="title"/>
          </p:nvPr>
        </p:nvSpPr>
        <p:spPr>
          <a:xfrm>
            <a:off x="2300883" y="401836"/>
            <a:ext cx="7590234" cy="107272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IN" b="1" u="sng" dirty="0" smtClean="0"/>
              <a:t>INSTALLING</a:t>
            </a:r>
            <a:r>
              <a:rPr lang="en-IN" u="sng" dirty="0" smtClean="0"/>
              <a:t> KERAS :</a:t>
            </a:r>
            <a:endParaRPr u="sng" dirty="0"/>
          </a:p>
        </p:txBody>
      </p:sp>
      <p:sp>
        <p:nvSpPr>
          <p:cNvPr id="180" name="Keras is merged and comes with Anaconda nowadays.…"/>
          <p:cNvSpPr txBox="1"/>
          <p:nvPr/>
        </p:nvSpPr>
        <p:spPr>
          <a:xfrm>
            <a:off x="1153552" y="1606324"/>
            <a:ext cx="8802376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sz="2000" dirty="0" err="1"/>
              <a:t>Keras</a:t>
            </a:r>
            <a:r>
              <a:rPr sz="2000" dirty="0"/>
              <a:t> is merged and comes with Anaconda nowadays.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000" dirty="0"/>
              <a:t>Installed latest version 2.2.5</a:t>
            </a:r>
          </a:p>
        </p:txBody>
      </p:sp>
      <p:pic>
        <p:nvPicPr>
          <p:cNvPr id="181" name="12.png" descr="12.png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6094" y="2591555"/>
            <a:ext cx="10353820" cy="1269246"/>
          </a:xfrm>
          <a:prstGeom prst="rect">
            <a:avLst/>
          </a:prstGeom>
        </p:spPr>
      </p:pic>
      <p:pic>
        <p:nvPicPr>
          <p:cNvPr id="182" name="Line" descr="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3693">
            <a:off x="6443024" y="3141659"/>
            <a:ext cx="2528164" cy="383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163300" y="600710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410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roblems faced while Installing the Tensorflow on Mac O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49833">
              <a:defRPr sz="5851"/>
            </a:lvl1pPr>
          </a:lstStyle>
          <a:p>
            <a:pPr algn="ctr"/>
            <a:r>
              <a:rPr lang="en-IN" sz="4400" b="1" u="sng" dirty="0" smtClean="0"/>
              <a:t>PROBLEMS FACES WHILE INSTALLING TENSORFLOW ON MAC OS :</a:t>
            </a:r>
            <a:endParaRPr sz="4400" b="1" u="sng" dirty="0"/>
          </a:p>
        </p:txBody>
      </p:sp>
      <p:sp>
        <p:nvSpPr>
          <p:cNvPr id="199" name="Python 2.7 version inbuilt with the Mac OS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sz="2000" dirty="0"/>
              <a:t>Python 2.7 version inbuilt with the Mac OS.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sz="2000" dirty="0"/>
              <a:t>Python version updated to 3.7.3 after installing the Anaconda.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sz="2000" dirty="0" err="1"/>
              <a:t>Tensorflow</a:t>
            </a:r>
            <a:r>
              <a:rPr sz="2000" dirty="0"/>
              <a:t> supports Python version 3.6 but last month updated with python 3.7 for </a:t>
            </a:r>
            <a:r>
              <a:rPr sz="2000" dirty="0" err="1"/>
              <a:t>Tensorflow</a:t>
            </a:r>
            <a:r>
              <a:rPr sz="2000" dirty="0"/>
              <a:t> 2.0.0 version and references not available.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sz="2000" dirty="0"/>
              <a:t>Still not compatible with python 3.7.3 version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49000" y="5727303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099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olution"/>
          <p:cNvSpPr txBox="1">
            <a:spLocks noGrp="1"/>
          </p:cNvSpPr>
          <p:nvPr>
            <p:ph type="title"/>
          </p:nvPr>
        </p:nvSpPr>
        <p:spPr>
          <a:xfrm>
            <a:off x="2116732" y="196764"/>
            <a:ext cx="7590234" cy="1138719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IN" b="1" u="sng" dirty="0" smtClean="0"/>
              <a:t>SOLUTION</a:t>
            </a:r>
            <a:r>
              <a:rPr lang="en-IN" u="sng" dirty="0" smtClean="0"/>
              <a:t> :</a:t>
            </a:r>
            <a:endParaRPr u="sng" dirty="0"/>
          </a:p>
        </p:txBody>
      </p:sp>
      <p:sp>
        <p:nvSpPr>
          <p:cNvPr id="202" name="Creating a virtual environment with a keyword of Tensorflow with Python 3.7 for Tensorflow 2.0.0 version.…"/>
          <p:cNvSpPr txBox="1">
            <a:spLocks noGrp="1"/>
          </p:cNvSpPr>
          <p:nvPr>
            <p:ph type="body" idx="1"/>
          </p:nvPr>
        </p:nvSpPr>
        <p:spPr>
          <a:xfrm>
            <a:off x="571500" y="1275330"/>
            <a:ext cx="10680699" cy="4268371"/>
          </a:xfrm>
          <a:prstGeom prst="rect">
            <a:avLst/>
          </a:prstGeo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sz="2000" dirty="0"/>
              <a:t>Creating a virtual environment with a keyword of </a:t>
            </a:r>
            <a:r>
              <a:rPr sz="2000" dirty="0" err="1"/>
              <a:t>Tensorflow</a:t>
            </a:r>
            <a:r>
              <a:rPr sz="2000" dirty="0"/>
              <a:t> with Python 3.7 for </a:t>
            </a:r>
            <a:r>
              <a:rPr sz="2000" dirty="0" err="1"/>
              <a:t>Tensorflow</a:t>
            </a:r>
            <a:r>
              <a:rPr sz="2000" dirty="0"/>
              <a:t> 2.0.0 version.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dirty="0"/>
          </a:p>
          <a:p>
            <a:pPr>
              <a:buFont typeface="Arial" panose="020B0604020202020204" pitchFamily="34" charset="0"/>
              <a:buChar char="•"/>
            </a:pPr>
            <a:r>
              <a:rPr sz="2000" dirty="0"/>
              <a:t>Downloading all the packages and libraries .</a:t>
            </a:r>
          </a:p>
          <a:p>
            <a:pPr>
              <a:buFont typeface="Arial" panose="020B0604020202020204" pitchFamily="34" charset="0"/>
              <a:buChar char="•"/>
            </a:pPr>
            <a:r>
              <a:rPr sz="2000" dirty="0"/>
              <a:t>Activating the the</a:t>
            </a:r>
            <a:r>
              <a:rPr lang="en-US" sz="2000" dirty="0"/>
              <a:t> Virtual</a:t>
            </a:r>
            <a:r>
              <a:rPr sz="2000" dirty="0"/>
              <a:t> </a:t>
            </a:r>
            <a:r>
              <a:rPr sz="2000" dirty="0" err="1"/>
              <a:t>Tensorflow</a:t>
            </a:r>
            <a:r>
              <a:rPr sz="2000" dirty="0"/>
              <a:t> environment</a:t>
            </a:r>
          </a:p>
        </p:txBody>
      </p:sp>
      <p:pic>
        <p:nvPicPr>
          <p:cNvPr id="203" name="1.png" descr="1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927392" y="1955204"/>
            <a:ext cx="6835607" cy="1346796"/>
          </a:xfrm>
          <a:prstGeom prst="rect">
            <a:avLst/>
          </a:prstGeom>
        </p:spPr>
      </p:pic>
      <p:pic>
        <p:nvPicPr>
          <p:cNvPr id="204" name="1.png" descr="1.png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927392" y="4567974"/>
            <a:ext cx="7013408" cy="1655601"/>
          </a:xfrm>
          <a:prstGeom prst="rect">
            <a:avLst/>
          </a:prstGeom>
        </p:spPr>
      </p:pic>
      <p:pic>
        <p:nvPicPr>
          <p:cNvPr id="205" name="Line" descr="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702093" y="5085688"/>
            <a:ext cx="1443703" cy="41022"/>
          </a:xfrm>
          <a:prstGeom prst="rect">
            <a:avLst/>
          </a:prstGeom>
        </p:spPr>
      </p:pic>
      <p:pic>
        <p:nvPicPr>
          <p:cNvPr id="207" name="Line" descr="Lin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00389" y="5644424"/>
            <a:ext cx="623555" cy="403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49000" y="5759242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537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macversion.png" descr="macversion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34370" y="3276600"/>
            <a:ext cx="9476530" cy="2819400"/>
          </a:xfrm>
          <a:prstGeom prst="rect">
            <a:avLst/>
          </a:prstGeom>
        </p:spPr>
      </p:pic>
      <p:sp>
        <p:nvSpPr>
          <p:cNvPr id="211" name="Tensorflow Mac version 2.0.0 with 3.7 Python version on localhost 8888"/>
          <p:cNvSpPr txBox="1"/>
          <p:nvPr/>
        </p:nvSpPr>
        <p:spPr>
          <a:xfrm>
            <a:off x="1762105" y="1559288"/>
            <a:ext cx="8252639" cy="1217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sz="2000" dirty="0" err="1"/>
              <a:t>Tensorflow</a:t>
            </a:r>
            <a:r>
              <a:rPr sz="2000" dirty="0"/>
              <a:t> Mac version 2.0.0 with 3.7 </a:t>
            </a:r>
            <a:endParaRPr lang="en-US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sz="2000" dirty="0"/>
              <a:t>Python version on localhost 8888</a:t>
            </a:r>
          </a:p>
        </p:txBody>
      </p:sp>
      <p:sp>
        <p:nvSpPr>
          <p:cNvPr id="4" name="Solution"/>
          <p:cNvSpPr txBox="1">
            <a:spLocks/>
          </p:cNvSpPr>
          <p:nvPr/>
        </p:nvSpPr>
        <p:spPr>
          <a:xfrm>
            <a:off x="1762105" y="420569"/>
            <a:ext cx="7590234" cy="11387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u="sng" dirty="0" smtClean="0"/>
              <a:t>SOLUTION</a:t>
            </a:r>
            <a:r>
              <a:rPr lang="en-IN" u="sng" dirty="0" smtClean="0"/>
              <a:t> :</a:t>
            </a:r>
            <a:endParaRPr lang="en-IN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163300" y="600710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5283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85457" y="287383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smtClean="0"/>
              <a:t>WHY TENSORFLOW ?</a:t>
            </a:r>
            <a:endParaRPr lang="en-GB" b="1" u="sng" dirty="0"/>
          </a:p>
        </p:txBody>
      </p:sp>
      <p:sp>
        <p:nvSpPr>
          <p:cNvPr id="3" name="Rectangle 2"/>
          <p:cNvSpPr/>
          <p:nvPr/>
        </p:nvSpPr>
        <p:spPr>
          <a:xfrm>
            <a:off x="378823" y="1814959"/>
            <a:ext cx="1166513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Distribute the training time of a neural network model over many servers to reduce the training time</a:t>
            </a:r>
            <a:r>
              <a:rPr lang="en-IN" sz="2000" dirty="0" smtClean="0"/>
              <a:t>.</a:t>
            </a:r>
          </a:p>
          <a:p>
            <a:endParaRPr lang="en-IN" sz="2000" dirty="0"/>
          </a:p>
          <a:p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TensorFlow’s</a:t>
            </a:r>
            <a:r>
              <a:rPr lang="en-IN" sz="2000" dirty="0"/>
              <a:t> API is a complete package which is easier to use and read, plus provides helpful operators, debugging and monitoring tools, and deployment features</a:t>
            </a:r>
            <a:r>
              <a:rPr lang="en-IN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err="1"/>
              <a:t>TensorFlow</a:t>
            </a:r>
            <a:r>
              <a:rPr lang="en-IN" sz="2000" dirty="0"/>
              <a:t> can run on multiple </a:t>
            </a:r>
            <a:r>
              <a:rPr lang="en-IN" sz="2000" dirty="0">
                <a:hlinkClick r:id="rId2" tooltip="Central processing unit"/>
              </a:rPr>
              <a:t>CPUs</a:t>
            </a:r>
            <a:r>
              <a:rPr lang="en-IN" sz="2000" dirty="0"/>
              <a:t> and </a:t>
            </a:r>
            <a:r>
              <a:rPr lang="en-IN" sz="2000" dirty="0">
                <a:hlinkClick r:id="rId3" tooltip="GPU"/>
              </a:rPr>
              <a:t>GPUs</a:t>
            </a:r>
            <a:r>
              <a:rPr lang="en-IN" sz="2000" dirty="0" smtClean="0"/>
              <a:t>.</a:t>
            </a:r>
          </a:p>
          <a:p>
            <a:endParaRPr lang="en-IN" sz="2000" dirty="0" smtClean="0"/>
          </a:p>
          <a:p>
            <a:endParaRPr lang="en-I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 smtClean="0"/>
              <a:t> </a:t>
            </a:r>
            <a:r>
              <a:rPr lang="en-IN" sz="2000" dirty="0" err="1"/>
              <a:t>TensorFlow</a:t>
            </a:r>
            <a:r>
              <a:rPr lang="en-IN" sz="2000" dirty="0"/>
              <a:t> is available on 64-bit </a:t>
            </a:r>
            <a:r>
              <a:rPr lang="en-IN" sz="2000" dirty="0">
                <a:hlinkClick r:id="rId4" tooltip="Linux"/>
              </a:rPr>
              <a:t>Linux</a:t>
            </a:r>
            <a:r>
              <a:rPr lang="en-IN" sz="2000" dirty="0"/>
              <a:t>, </a:t>
            </a:r>
            <a:r>
              <a:rPr lang="en-IN" sz="2000" dirty="0" err="1">
                <a:hlinkClick r:id="rId5" tooltip="MacOS"/>
              </a:rPr>
              <a:t>macOS</a:t>
            </a:r>
            <a:r>
              <a:rPr lang="en-IN" sz="2000" dirty="0"/>
              <a:t>, </a:t>
            </a:r>
            <a:r>
              <a:rPr lang="en-IN" sz="2000" dirty="0">
                <a:hlinkClick r:id="rId6" tooltip="Windows"/>
              </a:rPr>
              <a:t>Windows</a:t>
            </a:r>
            <a:r>
              <a:rPr lang="en-IN" sz="2000" dirty="0"/>
              <a:t>, and mobile computing platforms including </a:t>
            </a:r>
            <a:r>
              <a:rPr lang="en-IN" sz="2000" dirty="0">
                <a:hlinkClick r:id="rId7" tooltip="Android (operating system)"/>
              </a:rPr>
              <a:t>Android</a:t>
            </a:r>
            <a:r>
              <a:rPr lang="en-IN" sz="2000" dirty="0"/>
              <a:t> and </a:t>
            </a:r>
            <a:r>
              <a:rPr lang="en-IN" sz="2000" dirty="0">
                <a:hlinkClick r:id="rId8" tooltip="IOS"/>
              </a:rPr>
              <a:t>iOS</a:t>
            </a:r>
            <a:r>
              <a:rPr lang="en-IN" sz="2000" dirty="0"/>
              <a:t>.</a:t>
            </a: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8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2CE8E52-88B1-4D2F-BAB3-4A92D28B9E96}"/>
              </a:ext>
            </a:extLst>
          </p:cNvPr>
          <p:cNvSpPr txBox="1">
            <a:spLocks/>
          </p:cNvSpPr>
          <p:nvPr/>
        </p:nvSpPr>
        <p:spPr>
          <a:xfrm>
            <a:off x="546100" y="1367538"/>
            <a:ext cx="10515600" cy="5369811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 smtClean="0"/>
              <a:t>Install Docker :</a:t>
            </a:r>
          </a:p>
          <a:p>
            <a:endParaRPr lang="en-IN" dirty="0" smtClean="0"/>
          </a:p>
          <a:p>
            <a:pPr lvl="1"/>
            <a:r>
              <a:rPr lang="en-IN" sz="2000" dirty="0" smtClean="0"/>
              <a:t>It is a platform used by developers to </a:t>
            </a:r>
            <a:r>
              <a:rPr lang="en-IN" sz="2000" dirty="0" err="1" smtClean="0"/>
              <a:t>develop,deploy</a:t>
            </a:r>
            <a:r>
              <a:rPr lang="en-IN" sz="2000" dirty="0" smtClean="0"/>
              <a:t>, and run applications with containers.</a:t>
            </a:r>
          </a:p>
          <a:p>
            <a:pPr lvl="1"/>
            <a:r>
              <a:rPr lang="en-IN" sz="2000" dirty="0" smtClean="0"/>
              <a:t>To simplify dependency management, the build script uses Docker. </a:t>
            </a:r>
          </a:p>
          <a:p>
            <a:pPr lvl="1"/>
            <a:r>
              <a:rPr lang="en-IN" sz="2000" dirty="0" smtClean="0"/>
              <a:t>Will help us in creating a virtual Linux development environment</a:t>
            </a:r>
            <a:r>
              <a:rPr lang="en-IN" sz="1600" dirty="0" smtClean="0"/>
              <a:t>.</a:t>
            </a:r>
          </a:p>
          <a:p>
            <a:pPr lvl="1"/>
            <a:endParaRPr lang="en-IN" sz="1600" dirty="0" smtClean="0"/>
          </a:p>
          <a:p>
            <a:r>
              <a:rPr lang="en-IN" dirty="0" err="1" smtClean="0"/>
              <a:t>Tensorflow</a:t>
            </a:r>
            <a:r>
              <a:rPr lang="en-IN" dirty="0" smtClean="0"/>
              <a:t> Source code:</a:t>
            </a:r>
          </a:p>
          <a:p>
            <a:endParaRPr lang="en-IN" dirty="0" smtClean="0"/>
          </a:p>
          <a:p>
            <a:pPr lvl="1"/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$ git clone https://github.com/tensorflow/tensorflow.git</a:t>
            </a:r>
          </a:p>
          <a:p>
            <a:pPr lvl="1"/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$ cd 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tensorflow</a:t>
            </a:r>
            <a:endParaRPr lang="en-IN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sz="2000" dirty="0"/>
              <a:t>Like in all other Operating systems, in Rasp </a:t>
            </a:r>
            <a:r>
              <a:rPr lang="en-IN" sz="2000" dirty="0" err="1"/>
              <a:t>Os</a:t>
            </a:r>
            <a:r>
              <a:rPr lang="en-IN" sz="2000" dirty="0"/>
              <a:t> also a .</a:t>
            </a:r>
            <a:r>
              <a:rPr lang="en-IN" sz="2000" dirty="0" err="1"/>
              <a:t>whl</a:t>
            </a:r>
            <a:r>
              <a:rPr lang="en-IN" sz="2000" dirty="0"/>
              <a:t> file is created. Copy it to the raspberry Pi and install with </a:t>
            </a:r>
            <a:r>
              <a:rPr lang="en-IN" sz="2000" dirty="0" err="1"/>
              <a:t>PiP</a:t>
            </a:r>
            <a:r>
              <a:rPr lang="en-IN" sz="2000" dirty="0" smtClean="0"/>
              <a:t>.</a:t>
            </a:r>
          </a:p>
          <a:p>
            <a:endParaRPr lang="en-IN" sz="2000" dirty="0"/>
          </a:p>
          <a:p>
            <a:pPr lvl="1"/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$ </a:t>
            </a:r>
            <a:r>
              <a:rPr lang="en-IN" sz="2000" dirty="0">
                <a:solidFill>
                  <a:schemeClr val="accent1">
                    <a:lumMod val="75000"/>
                  </a:schemeClr>
                </a:solidFill>
              </a:rPr>
              <a:t>pip install tensorflow-version-cp34-none-linux_armv7l.whl  </a:t>
            </a:r>
          </a:p>
          <a:p>
            <a:endParaRPr lang="en-IN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6D5E857-96CF-443C-94D1-AC9F27705CE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97915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u="sng" dirty="0" smtClean="0"/>
              <a:t>RASPBIAN</a:t>
            </a:r>
            <a:r>
              <a:rPr lang="en-IN" u="sng" dirty="0" smtClean="0"/>
              <a:t> OS :</a:t>
            </a:r>
            <a:endParaRPr lang="en-IN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4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9DA7C39-EA43-4EA4-BD08-581269AAC90F}"/>
              </a:ext>
            </a:extLst>
          </p:cNvPr>
          <p:cNvSpPr txBox="1">
            <a:spLocks/>
          </p:cNvSpPr>
          <p:nvPr/>
        </p:nvSpPr>
        <p:spPr>
          <a:xfrm>
            <a:off x="265974" y="1303111"/>
            <a:ext cx="11633200" cy="4901746"/>
          </a:xfrm>
          <a:prstGeom prst="rect">
            <a:avLst/>
          </a:prstGeom>
        </p:spPr>
        <p:txBody>
          <a:bodyPr>
            <a:no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IN" sz="2000" dirty="0" smtClean="0"/>
              <a:t>The repository defaults to Master build. For release branch build</a:t>
            </a:r>
          </a:p>
          <a:p>
            <a:pPr lvl="1">
              <a:lnSpc>
                <a:spcPct val="100000"/>
              </a:lnSpc>
            </a:pP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$ git checkout </a:t>
            </a:r>
            <a:r>
              <a:rPr lang="en-IN" sz="2000" dirty="0" err="1" smtClean="0">
                <a:solidFill>
                  <a:schemeClr val="accent1">
                    <a:lumMod val="75000"/>
                  </a:schemeClr>
                </a:solidFill>
              </a:rPr>
              <a:t>branch_name</a:t>
            </a:r>
            <a:r>
              <a:rPr lang="en-IN" sz="2000" dirty="0" smtClean="0">
                <a:solidFill>
                  <a:schemeClr val="accent1">
                    <a:lumMod val="75000"/>
                  </a:schemeClr>
                </a:solidFill>
              </a:rPr>
              <a:t>      # r1.9, r1.10, etc.</a:t>
            </a:r>
          </a:p>
          <a:p>
            <a:pPr>
              <a:lnSpc>
                <a:spcPct val="100000"/>
              </a:lnSpc>
            </a:pPr>
            <a:endParaRPr lang="en-IN" sz="2000" dirty="0" smtClean="0"/>
          </a:p>
          <a:p>
            <a:pPr>
              <a:lnSpc>
                <a:spcPct val="100000"/>
              </a:lnSpc>
            </a:pPr>
            <a:r>
              <a:rPr lang="en-IN" sz="2000" dirty="0" smtClean="0"/>
              <a:t>Build From Source :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Cross-compile the </a:t>
            </a:r>
            <a:r>
              <a:rPr lang="en-US" sz="2000" dirty="0" err="1" smtClean="0"/>
              <a:t>TensorFlow</a:t>
            </a:r>
            <a:r>
              <a:rPr lang="en-US" sz="2000" dirty="0" smtClean="0"/>
              <a:t> source code to build a Python pip package with ARMv7 NEON instructions that works on Raspberry Pi 2 and 3 devices. </a:t>
            </a:r>
          </a:p>
          <a:p>
            <a:pPr lvl="1">
              <a:lnSpc>
                <a:spcPct val="100000"/>
              </a:lnSpc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$   CI_DOCKER_EXTRA_PARAMS="-e CI_BUILD_PYTHON=python3 -e        	CROSSTOOL_PYTHON_INCLUDE_PATH=/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usr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/include/python3.4" \tensorflow/tools/ci_build/ci_build.sh PI-	PYTHON3 \tensorflow/tools/ci_build/pi/build_raspberry_pi.sh       #Python 3.0</a:t>
            </a:r>
          </a:p>
          <a:p>
            <a:pPr lvl="1">
              <a:lnSpc>
                <a:spcPct val="100000"/>
              </a:lnSpc>
            </a:pP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$  tensorflow/tools/ci_build/ci_build.sh PI \tensorflow/tools/ci_build/pi/build_raspberry_pi.sh  #Python 2.7</a:t>
            </a:r>
            <a:endParaRPr lang="en-IN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6D5E857-96CF-443C-94D1-AC9F27705CE4}"/>
              </a:ext>
            </a:extLst>
          </p:cNvPr>
          <p:cNvSpPr txBox="1">
            <a:spLocks/>
          </p:cNvSpPr>
          <p:nvPr/>
        </p:nvSpPr>
        <p:spPr>
          <a:xfrm>
            <a:off x="1183276" y="175011"/>
            <a:ext cx="9027524" cy="1191214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 smtClean="0"/>
              <a:t>			</a:t>
            </a:r>
            <a:r>
              <a:rPr lang="en-IN" b="1" u="sng" dirty="0" smtClean="0"/>
              <a:t>RASPBIAN</a:t>
            </a:r>
            <a:r>
              <a:rPr lang="en-IN" u="sng" dirty="0" smtClean="0"/>
              <a:t> OS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240271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6C499EF-1811-4E94-90A0-4A07DCC8D25E}"/>
              </a:ext>
            </a:extLst>
          </p:cNvPr>
          <p:cNvSpPr txBox="1">
            <a:spLocks/>
          </p:cNvSpPr>
          <p:nvPr/>
        </p:nvSpPr>
        <p:spPr>
          <a:xfrm>
            <a:off x="177800" y="1825625"/>
            <a:ext cx="11595100" cy="435133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Non Profit, open source project.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Supports Data Science and Scientific Computing across all programming languages.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As all open </a:t>
            </a:r>
            <a:r>
              <a:rPr lang="en-US" sz="2400" dirty="0" err="1" smtClean="0"/>
              <a:t>software,Jupyter</a:t>
            </a:r>
            <a:r>
              <a:rPr lang="en-US" sz="2400" dirty="0" smtClean="0"/>
              <a:t> is also developed by the </a:t>
            </a:r>
            <a:r>
              <a:rPr lang="en-US" sz="2400" dirty="0" err="1" smtClean="0"/>
              <a:t>Jupyter</a:t>
            </a:r>
            <a:r>
              <a:rPr lang="en-US" sz="2400" dirty="0" smtClean="0"/>
              <a:t> community on GitHub.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Python language could easily be availed to write a machine learning code on </a:t>
            </a:r>
            <a:r>
              <a:rPr lang="en-US" sz="2400" dirty="0" err="1" smtClean="0"/>
              <a:t>Jupyter</a:t>
            </a:r>
            <a:r>
              <a:rPr lang="en-US" sz="2400" dirty="0" smtClean="0"/>
              <a:t> since it already comes with a pre configured data science environment as it runs on the cloud or on our own hardware.</a:t>
            </a:r>
          </a:p>
          <a:p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C70FF01-A1D9-4102-983F-CC188D609796}"/>
              </a:ext>
            </a:extLst>
          </p:cNvPr>
          <p:cNvSpPr txBox="1">
            <a:spLocks/>
          </p:cNvSpPr>
          <p:nvPr/>
        </p:nvSpPr>
        <p:spPr>
          <a:xfrm>
            <a:off x="3124200" y="500063"/>
            <a:ext cx="6058989" cy="936852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u="sng" dirty="0" smtClean="0"/>
              <a:t>JUPYTER</a:t>
            </a:r>
            <a:r>
              <a:rPr lang="en-IN" u="sng" dirty="0" smtClean="0"/>
              <a:t> NOTEBOOK:</a:t>
            </a:r>
            <a:endParaRPr lang="en-IN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9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931A4E4-DFA8-45F4-8FA0-F720FF7086F0}"/>
              </a:ext>
            </a:extLst>
          </p:cNvPr>
          <p:cNvSpPr txBox="1">
            <a:spLocks/>
          </p:cNvSpPr>
          <p:nvPr/>
        </p:nvSpPr>
        <p:spPr>
          <a:xfrm>
            <a:off x="342900" y="1482724"/>
            <a:ext cx="11226800" cy="4526189"/>
          </a:xfrm>
          <a:prstGeom prst="rect">
            <a:avLst/>
          </a:prstGeom>
        </p:spPr>
        <p:txBody>
          <a:bodyPr>
            <a:normAutofit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Without asking the users for installation or any other tasks ,serves access to users for computational environment and resources.</a:t>
            </a:r>
          </a:p>
          <a:p>
            <a:endParaRPr lang="en-US" sz="2000" dirty="0" smtClean="0"/>
          </a:p>
          <a:p>
            <a:r>
              <a:rPr lang="en-US" sz="2000" dirty="0" smtClean="0"/>
              <a:t>Everyone, students researchers and scientists alike get their own workspace which can be easily modified by the system administrators.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 smtClean="0"/>
              <a:t>------Installation------</a:t>
            </a:r>
          </a:p>
          <a:p>
            <a:r>
              <a:rPr lang="en-US" sz="2000" dirty="0" smtClean="0"/>
              <a:t>Can be installed using CONDA or </a:t>
            </a:r>
            <a:r>
              <a:rPr lang="en-US" sz="2000" dirty="0" err="1" smtClean="0"/>
              <a:t>PiP</a:t>
            </a:r>
            <a:r>
              <a:rPr lang="en-US" sz="2000" dirty="0" smtClean="0"/>
              <a:t>.</a:t>
            </a:r>
          </a:p>
          <a:p>
            <a:pPr marL="0" indent="0">
              <a:buNone/>
            </a:pPr>
            <a:endParaRPr lang="en-US" sz="2000" dirty="0" smtClean="0"/>
          </a:p>
          <a:p>
            <a:pPr lvl="1"/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conda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install -c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conda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-forge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jupyterlab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 #CONDA</a:t>
            </a:r>
          </a:p>
          <a:p>
            <a:pPr lvl="1"/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pip install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jupyterlab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    #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</a:rPr>
              <a:t>PiP</a:t>
            </a:r>
            <a:endParaRPr lang="en-US" sz="2000" dirty="0" smtClean="0">
              <a:solidFill>
                <a:schemeClr val="accent1">
                  <a:lumMod val="75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2C2D744-911C-4129-8B37-E8167656BD5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00851" y="258465"/>
            <a:ext cx="36547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400" u="sng" dirty="0" smtClean="0"/>
              <a:t>JUPYTER HUB :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09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67BE9-0A60-4936-BF90-8A322379225A}"/>
              </a:ext>
            </a:extLst>
          </p:cNvPr>
          <p:cNvSpPr txBox="1">
            <a:spLocks/>
          </p:cNvSpPr>
          <p:nvPr/>
        </p:nvSpPr>
        <p:spPr>
          <a:xfrm>
            <a:off x="3354703" y="0"/>
            <a:ext cx="4483011" cy="1031216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2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u="sng" dirty="0" smtClean="0"/>
              <a:t>GOOGLE</a:t>
            </a:r>
            <a:r>
              <a:rPr lang="en-IN" u="sng" dirty="0" smtClean="0"/>
              <a:t> COLAB:</a:t>
            </a:r>
            <a:endParaRPr lang="en-IN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5BC11-CFAE-4CC1-97AC-804EB68442D8}"/>
              </a:ext>
            </a:extLst>
          </p:cNvPr>
          <p:cNvSpPr txBox="1">
            <a:spLocks/>
          </p:cNvSpPr>
          <p:nvPr/>
        </p:nvSpPr>
        <p:spPr>
          <a:xfrm>
            <a:off x="364463" y="1199789"/>
            <a:ext cx="11268737" cy="3233592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 smtClean="0"/>
              <a:t> </a:t>
            </a:r>
            <a:r>
              <a:rPr lang="en-IN" sz="2200" dirty="0" smtClean="0"/>
              <a:t>Previously we learnt about installing </a:t>
            </a:r>
            <a:r>
              <a:rPr lang="en-IN" sz="2200" dirty="0" err="1" smtClean="0"/>
              <a:t>Jupyter</a:t>
            </a:r>
            <a:r>
              <a:rPr lang="en-IN" sz="2200" dirty="0" smtClean="0"/>
              <a:t> in our hardware, Google </a:t>
            </a:r>
            <a:r>
              <a:rPr lang="en-IN" sz="2200" dirty="0" err="1" smtClean="0"/>
              <a:t>Colab</a:t>
            </a:r>
            <a:r>
              <a:rPr lang="en-IN" sz="2200" dirty="0" smtClean="0"/>
              <a:t> gives us access to </a:t>
            </a:r>
            <a:r>
              <a:rPr lang="en-IN" sz="2200" dirty="0" err="1" smtClean="0"/>
              <a:t>Jupyter</a:t>
            </a:r>
            <a:r>
              <a:rPr lang="en-IN" sz="2200" dirty="0" smtClean="0"/>
              <a:t> Notebook on our browser itself.</a:t>
            </a:r>
          </a:p>
          <a:p>
            <a:endParaRPr lang="en-IN" sz="2200" dirty="0" smtClean="0"/>
          </a:p>
          <a:p>
            <a:r>
              <a:rPr lang="en-IN" sz="2200" dirty="0" smtClean="0"/>
              <a:t>Runs entirely on the cloud. No need for installation!</a:t>
            </a:r>
          </a:p>
          <a:p>
            <a:endParaRPr lang="en-IN" sz="2200" dirty="0" smtClean="0"/>
          </a:p>
          <a:p>
            <a:r>
              <a:rPr lang="en-IN" sz="2200" dirty="0" smtClean="0"/>
              <a:t>It’s easy and efficient for systems which do not have a lot of memory space. </a:t>
            </a:r>
          </a:p>
          <a:p>
            <a:endParaRPr lang="en-IN" sz="2200" dirty="0" smtClean="0"/>
          </a:p>
          <a:p>
            <a:r>
              <a:rPr lang="en-IN" sz="2200" dirty="0" smtClean="0"/>
              <a:t>We can easily write a python code on it and run the shell script via the play button on the left of the code.</a:t>
            </a:r>
          </a:p>
          <a:p>
            <a:endParaRPr lang="en-IN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4276626"/>
            <a:ext cx="11239500" cy="2273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341100" y="6203950"/>
            <a:ext cx="850900" cy="6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7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78332" y="143691"/>
            <a:ext cx="8634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 smtClean="0"/>
              <a:t>BASIC CODE EXAMPLES :</a:t>
            </a:r>
            <a:endParaRPr lang="en-GB" sz="4400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330200" y="1095462"/>
            <a:ext cx="11633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000" b="1" u="sng" dirty="0" smtClean="0"/>
              <a:t>EXAMPLE 1</a:t>
            </a:r>
            <a:r>
              <a:rPr lang="en-IN" sz="3000" u="sng" dirty="0" smtClean="0"/>
              <a:t>: CREATING A ONE DIMENSIONAL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One dimensional tensor - normal array structure which has one set of values of the same data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431800" y="2093399"/>
            <a:ext cx="8140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/>
              <a:t>&gt;&gt;&gt;import </a:t>
            </a:r>
            <a:r>
              <a:rPr lang="en-GB" sz="2000" b="1" dirty="0" err="1"/>
              <a:t>numpy</a:t>
            </a:r>
            <a:r>
              <a:rPr lang="en-GB" sz="2000" b="1" dirty="0"/>
              <a:t> as </a:t>
            </a:r>
            <a:r>
              <a:rPr lang="en-GB" sz="2000" b="1" dirty="0" smtClean="0"/>
              <a:t>np</a:t>
            </a:r>
          </a:p>
          <a:p>
            <a:r>
              <a:rPr lang="en-GB" sz="2000" b="1" dirty="0" smtClean="0"/>
              <a:t>&gt;&gt;&gt; tensor_1D </a:t>
            </a:r>
            <a:r>
              <a:rPr lang="en-GB" sz="2000" b="1" dirty="0"/>
              <a:t>= </a:t>
            </a:r>
            <a:r>
              <a:rPr lang="en-GB" sz="2000" b="1" dirty="0" err="1"/>
              <a:t>np.array</a:t>
            </a:r>
            <a:r>
              <a:rPr lang="en-GB" sz="2000" b="1" dirty="0" smtClean="0"/>
              <a:t>([2.4, 5, 1.0, 18.49</a:t>
            </a:r>
            <a:r>
              <a:rPr lang="en-GB" sz="2000" b="1" dirty="0"/>
              <a:t>]) </a:t>
            </a:r>
            <a:endParaRPr lang="en-GB" sz="2000" b="1" dirty="0" smtClean="0"/>
          </a:p>
          <a:p>
            <a:r>
              <a:rPr lang="en-GB" sz="2000" b="1" dirty="0" smtClean="0"/>
              <a:t>&gt;&gt;&gt; </a:t>
            </a:r>
            <a:r>
              <a:rPr lang="en-GB" sz="2000" b="1" dirty="0"/>
              <a:t>print </a:t>
            </a:r>
            <a:r>
              <a:rPr lang="en-GB" sz="2000" b="1" dirty="0" smtClean="0"/>
              <a:t>(tensor_1D)</a:t>
            </a:r>
            <a:endParaRPr lang="en-GB" sz="20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3322637"/>
            <a:ext cx="9802813" cy="3014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341100" y="6203950"/>
            <a:ext cx="850900" cy="6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3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2300" y="882134"/>
            <a:ext cx="7086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/>
              <a:t>&gt;&gt;&gt;print </a:t>
            </a:r>
            <a:r>
              <a:rPr lang="en-GB" sz="2000" b="1" dirty="0"/>
              <a:t>tensor_1d[0] </a:t>
            </a:r>
            <a:endParaRPr lang="en-GB" sz="2000" b="1" dirty="0" smtClean="0"/>
          </a:p>
          <a:p>
            <a:r>
              <a:rPr lang="en-GB" sz="2000" b="1" dirty="0" smtClean="0"/>
              <a:t>2.4 </a:t>
            </a:r>
          </a:p>
          <a:p>
            <a:endParaRPr lang="en-GB" sz="2000" b="1" dirty="0" smtClean="0"/>
          </a:p>
          <a:p>
            <a:r>
              <a:rPr lang="en-GB" sz="2000" b="1" dirty="0" smtClean="0"/>
              <a:t>&gt;&gt;&gt;print </a:t>
            </a:r>
            <a:r>
              <a:rPr lang="en-GB" sz="2000" b="1" dirty="0"/>
              <a:t>tensor_1d[2] </a:t>
            </a:r>
            <a:endParaRPr lang="en-GB" sz="2000" b="1" dirty="0" smtClean="0"/>
          </a:p>
          <a:p>
            <a:r>
              <a:rPr lang="en-GB" sz="2000" b="1" dirty="0" smtClean="0"/>
              <a:t>1</a:t>
            </a:r>
            <a:endParaRPr lang="en-GB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622300" y="2751435"/>
            <a:ext cx="91059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b="1" u="sng" dirty="0" smtClean="0"/>
              <a:t>EXAMPLE 2 </a:t>
            </a:r>
            <a:r>
              <a:rPr lang="en-IN" sz="3000" u="sng" dirty="0" smtClean="0"/>
              <a:t>: CREATING A TWO DIMENSIONAL ARRAY :</a:t>
            </a:r>
            <a:endParaRPr lang="en-GB" sz="3000" u="sng" dirty="0" smtClean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Two </a:t>
            </a:r>
            <a:r>
              <a:rPr lang="en-GB" sz="2000" dirty="0"/>
              <a:t>dimensional Tensors Sequence of arrays are used for creating “two dimensional tensors”. </a:t>
            </a:r>
            <a:endParaRPr lang="en-GB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33400" y="4197985"/>
            <a:ext cx="9283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&gt;&gt;&gt;import </a:t>
            </a:r>
            <a:r>
              <a:rPr lang="en-GB" b="1" dirty="0" err="1"/>
              <a:t>numpy</a:t>
            </a:r>
            <a:r>
              <a:rPr lang="en-GB" b="1" dirty="0"/>
              <a:t> as np </a:t>
            </a:r>
            <a:endParaRPr lang="en-GB" b="1" dirty="0" smtClean="0"/>
          </a:p>
          <a:p>
            <a:endParaRPr lang="en-GB" b="1" dirty="0" smtClean="0"/>
          </a:p>
          <a:p>
            <a:r>
              <a:rPr lang="en-GB" b="1" dirty="0" smtClean="0"/>
              <a:t>&gt;&gt;&gt; </a:t>
            </a:r>
            <a:r>
              <a:rPr lang="en-GB" b="1" dirty="0"/>
              <a:t>tensor_2d=</a:t>
            </a:r>
            <a:r>
              <a:rPr lang="en-GB" b="1" dirty="0" err="1"/>
              <a:t>np.array</a:t>
            </a:r>
            <a:r>
              <a:rPr lang="en-GB" b="1" dirty="0"/>
              <a:t>([(1,2,3,4),(4,5,6,7),(8,9,10,11),(12,13,14,15</a:t>
            </a:r>
            <a:r>
              <a:rPr lang="en-GB" b="1" dirty="0" smtClean="0"/>
              <a:t>)])</a:t>
            </a:r>
          </a:p>
          <a:p>
            <a:endParaRPr lang="en-GB" b="1" dirty="0" smtClean="0"/>
          </a:p>
          <a:p>
            <a:r>
              <a:rPr lang="en-GB" b="1" dirty="0" smtClean="0"/>
              <a:t>&gt;&gt;&gt; </a:t>
            </a:r>
            <a:r>
              <a:rPr lang="en-GB" b="1" dirty="0"/>
              <a:t>print(tensor_2d) </a:t>
            </a:r>
            <a:endParaRPr lang="en-GB" b="1" dirty="0" smtClean="0"/>
          </a:p>
          <a:p>
            <a:r>
              <a:rPr lang="en-GB" dirty="0" smtClean="0"/>
              <a:t>[[ </a:t>
            </a:r>
            <a:r>
              <a:rPr lang="en-GB" dirty="0"/>
              <a:t>1 2 3 4] </a:t>
            </a:r>
            <a:endParaRPr lang="en-GB" dirty="0" smtClean="0"/>
          </a:p>
          <a:p>
            <a:r>
              <a:rPr lang="en-GB" dirty="0" smtClean="0"/>
              <a:t>[ </a:t>
            </a:r>
            <a:r>
              <a:rPr lang="en-GB" dirty="0"/>
              <a:t>4 5 6 7] </a:t>
            </a:r>
            <a:endParaRPr lang="en-GB" dirty="0" smtClean="0"/>
          </a:p>
          <a:p>
            <a:r>
              <a:rPr lang="en-GB" dirty="0" smtClean="0"/>
              <a:t>[ </a:t>
            </a:r>
            <a:r>
              <a:rPr lang="en-GB" dirty="0"/>
              <a:t>8 9 10 11] </a:t>
            </a:r>
            <a:endParaRPr lang="en-GB" dirty="0" smtClean="0"/>
          </a:p>
          <a:p>
            <a:r>
              <a:rPr lang="en-GB" dirty="0" smtClean="0"/>
              <a:t>[</a:t>
            </a:r>
            <a:r>
              <a:rPr lang="en-GB" dirty="0"/>
              <a:t>12 13 14 15]]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19632" y="93127"/>
            <a:ext cx="8634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 smtClean="0"/>
              <a:t>BASIC CODE EXAMPLES :</a:t>
            </a:r>
            <a:endParaRPr lang="en-GB" sz="44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341100" y="6203950"/>
            <a:ext cx="850900" cy="6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83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2704" y="886464"/>
            <a:ext cx="10166895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b="1" u="sng" dirty="0" smtClean="0"/>
              <a:t>EXAMPLE 3 :  </a:t>
            </a:r>
            <a:r>
              <a:rPr lang="en-IN" sz="3000" u="sng" dirty="0" smtClean="0"/>
              <a:t>CREATING MULTIDIMENSIONAL ARRAY</a:t>
            </a:r>
            <a:endParaRPr lang="en-GB" sz="3000" u="sng" dirty="0" smtClean="0"/>
          </a:p>
          <a:p>
            <a:endParaRPr lang="en-GB" dirty="0">
              <a:solidFill>
                <a:srgbClr val="7030A0"/>
              </a:solidFill>
            </a:endParaRPr>
          </a:p>
          <a:p>
            <a:r>
              <a:rPr lang="en-GB" dirty="0" smtClean="0">
                <a:solidFill>
                  <a:srgbClr val="7030A0"/>
                </a:solidFill>
              </a:rPr>
              <a:t>import</a:t>
            </a:r>
            <a:r>
              <a:rPr lang="en-GB" dirty="0" smtClean="0"/>
              <a:t> </a:t>
            </a:r>
            <a:r>
              <a:rPr lang="en-GB" dirty="0" err="1" smtClean="0"/>
              <a:t>tensorflow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7030A0"/>
                </a:solidFill>
              </a:rPr>
              <a:t>as</a:t>
            </a:r>
            <a:r>
              <a:rPr lang="en-GB" dirty="0" smtClean="0"/>
              <a:t> </a:t>
            </a:r>
            <a:r>
              <a:rPr lang="en-GB" dirty="0" err="1" smtClean="0"/>
              <a:t>tf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>
                <a:solidFill>
                  <a:srgbClr val="7030A0"/>
                </a:solidFill>
              </a:rPr>
              <a:t>import </a:t>
            </a:r>
            <a:r>
              <a:rPr lang="en-GB" dirty="0" err="1" smtClean="0"/>
              <a:t>numpy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7030A0"/>
                </a:solidFill>
              </a:rPr>
              <a:t>as</a:t>
            </a:r>
            <a:r>
              <a:rPr lang="en-GB" dirty="0" smtClean="0"/>
              <a:t> np</a:t>
            </a:r>
          </a:p>
          <a:p>
            <a:endParaRPr lang="en-GB" dirty="0" smtClean="0"/>
          </a:p>
          <a:p>
            <a:r>
              <a:rPr lang="en-GB" dirty="0" smtClean="0"/>
              <a:t>m1 = </a:t>
            </a:r>
            <a:r>
              <a:rPr lang="en-GB" dirty="0" err="1" smtClean="0"/>
              <a:t>np.array</a:t>
            </a:r>
            <a:r>
              <a:rPr lang="en-GB" dirty="0" smtClean="0"/>
              <a:t>([(</a:t>
            </a:r>
            <a:r>
              <a:rPr lang="en-GB" dirty="0" smtClean="0">
                <a:solidFill>
                  <a:schemeClr val="accent6"/>
                </a:solidFill>
              </a:rPr>
              <a:t>3,3,3),(3,3,3),(3,3,3</a:t>
            </a:r>
            <a:r>
              <a:rPr lang="en-GB" dirty="0" smtClean="0"/>
              <a:t>)],</a:t>
            </a:r>
            <a:r>
              <a:rPr lang="en-GB" dirty="0" err="1" smtClean="0"/>
              <a:t>dtype</a:t>
            </a:r>
            <a:r>
              <a:rPr lang="en-GB" dirty="0" smtClean="0"/>
              <a:t>='</a:t>
            </a:r>
            <a:r>
              <a:rPr lang="en-GB" dirty="0" smtClean="0">
                <a:solidFill>
                  <a:srgbClr val="C00000"/>
                </a:solidFill>
              </a:rPr>
              <a:t>int32</a:t>
            </a:r>
            <a:r>
              <a:rPr lang="en-GB" dirty="0" smtClean="0"/>
              <a:t>')</a:t>
            </a:r>
          </a:p>
          <a:p>
            <a:endParaRPr lang="en-GB" dirty="0" smtClean="0"/>
          </a:p>
          <a:p>
            <a:r>
              <a:rPr lang="en-GB" dirty="0" smtClean="0"/>
              <a:t>m2 = </a:t>
            </a:r>
            <a:r>
              <a:rPr lang="en-GB" dirty="0" err="1" smtClean="0"/>
              <a:t>np.array</a:t>
            </a:r>
            <a:r>
              <a:rPr lang="en-GB" dirty="0" smtClean="0"/>
              <a:t>([(</a:t>
            </a:r>
            <a:r>
              <a:rPr lang="en-GB" dirty="0" smtClean="0">
                <a:solidFill>
                  <a:schemeClr val="accent6"/>
                </a:solidFill>
              </a:rPr>
              <a:t>2,2,2),(2,2,2),(2,2,2</a:t>
            </a:r>
            <a:r>
              <a:rPr lang="en-GB" dirty="0" smtClean="0"/>
              <a:t>)],</a:t>
            </a:r>
            <a:r>
              <a:rPr lang="en-GB" dirty="0" err="1" smtClean="0"/>
              <a:t>dtype</a:t>
            </a:r>
            <a:r>
              <a:rPr lang="en-GB" dirty="0" smtClean="0"/>
              <a:t>='</a:t>
            </a:r>
            <a:r>
              <a:rPr lang="en-GB" dirty="0" smtClean="0">
                <a:solidFill>
                  <a:srgbClr val="C00000"/>
                </a:solidFill>
              </a:rPr>
              <a:t>int32</a:t>
            </a:r>
            <a:r>
              <a:rPr lang="en-GB" dirty="0" smtClean="0"/>
              <a:t>')</a:t>
            </a:r>
          </a:p>
          <a:p>
            <a:endParaRPr lang="en-GB" dirty="0" smtClean="0"/>
          </a:p>
          <a:p>
            <a:r>
              <a:rPr lang="en-GB" dirty="0" smtClean="0">
                <a:solidFill>
                  <a:schemeClr val="accent5"/>
                </a:solidFill>
              </a:rPr>
              <a:t>print</a:t>
            </a:r>
            <a:r>
              <a:rPr lang="en-GB" dirty="0" smtClean="0"/>
              <a:t> (m1)</a:t>
            </a:r>
          </a:p>
          <a:p>
            <a:endParaRPr lang="en-GB" dirty="0" smtClean="0"/>
          </a:p>
          <a:p>
            <a:r>
              <a:rPr lang="en-GB" dirty="0" smtClean="0">
                <a:solidFill>
                  <a:schemeClr val="accent5"/>
                </a:solidFill>
              </a:rPr>
              <a:t>print</a:t>
            </a:r>
            <a:r>
              <a:rPr lang="en-GB" dirty="0" smtClean="0"/>
              <a:t> (m2)</a:t>
            </a:r>
          </a:p>
          <a:p>
            <a:endParaRPr lang="en-GB" dirty="0" smtClean="0"/>
          </a:p>
          <a:p>
            <a:r>
              <a:rPr lang="en-GB" dirty="0" smtClean="0"/>
              <a:t>m1 = </a:t>
            </a:r>
            <a:r>
              <a:rPr lang="en-GB" dirty="0" err="1" smtClean="0"/>
              <a:t>tf.constant</a:t>
            </a:r>
            <a:r>
              <a:rPr lang="en-GB" dirty="0" smtClean="0"/>
              <a:t>(m1)</a:t>
            </a:r>
          </a:p>
          <a:p>
            <a:endParaRPr lang="en-GB" dirty="0" smtClean="0"/>
          </a:p>
          <a:p>
            <a:r>
              <a:rPr lang="en-GB" dirty="0" smtClean="0"/>
              <a:t>m2 = </a:t>
            </a:r>
            <a:r>
              <a:rPr lang="en-GB" dirty="0" err="1" smtClean="0"/>
              <a:t>tf.constant</a:t>
            </a:r>
            <a:r>
              <a:rPr lang="en-GB" dirty="0" smtClean="0"/>
              <a:t>(m2)</a:t>
            </a:r>
          </a:p>
          <a:p>
            <a:endParaRPr lang="en-GB" dirty="0" smtClean="0"/>
          </a:p>
          <a:p>
            <a:r>
              <a:rPr lang="en-GB" dirty="0" err="1" smtClean="0"/>
              <a:t>m_product</a:t>
            </a:r>
            <a:r>
              <a:rPr lang="en-GB" dirty="0" smtClean="0"/>
              <a:t> = </a:t>
            </a:r>
            <a:r>
              <a:rPr lang="en-GB" dirty="0" err="1" smtClean="0"/>
              <a:t>tf.matmul</a:t>
            </a:r>
            <a:r>
              <a:rPr lang="en-GB" dirty="0" smtClean="0"/>
              <a:t>(m1, m2)</a:t>
            </a:r>
          </a:p>
          <a:p>
            <a:endParaRPr lang="en-GB" dirty="0" smtClean="0"/>
          </a:p>
          <a:p>
            <a:r>
              <a:rPr lang="en-GB" dirty="0" err="1" smtClean="0"/>
              <a:t>m_sum</a:t>
            </a:r>
            <a:r>
              <a:rPr lang="en-GB" dirty="0" smtClean="0"/>
              <a:t> = </a:t>
            </a:r>
            <a:r>
              <a:rPr lang="en-GB" dirty="0" err="1" smtClean="0"/>
              <a:t>tf.add</a:t>
            </a:r>
            <a:r>
              <a:rPr lang="en-GB" dirty="0" smtClean="0"/>
              <a:t>(m1,m2)</a:t>
            </a:r>
          </a:p>
          <a:p>
            <a:endParaRPr lang="en-GB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2978332" y="143691"/>
            <a:ext cx="8634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 smtClean="0"/>
              <a:t>BASIC CODE EXAMPLES :</a:t>
            </a:r>
            <a:endParaRPr lang="en-GB" sz="44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0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9897" y="1005062"/>
            <a:ext cx="8451669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m_3 = </a:t>
            </a:r>
            <a:r>
              <a:rPr lang="en-GB" dirty="0" err="1" smtClean="0"/>
              <a:t>np.array</a:t>
            </a:r>
            <a:r>
              <a:rPr lang="en-GB" dirty="0" smtClean="0"/>
              <a:t>([(4,5,6),(3,4,1),(2,0,1)],</a:t>
            </a:r>
            <a:r>
              <a:rPr lang="en-GB" dirty="0" err="1" smtClean="0"/>
              <a:t>dtype</a:t>
            </a:r>
            <a:r>
              <a:rPr lang="en-GB" dirty="0" smtClean="0"/>
              <a:t>='</a:t>
            </a:r>
            <a:r>
              <a:rPr lang="en-GB" dirty="0" smtClean="0">
                <a:solidFill>
                  <a:srgbClr val="C00000"/>
                </a:solidFill>
              </a:rPr>
              <a:t>float32</a:t>
            </a:r>
            <a:r>
              <a:rPr lang="en-GB" dirty="0" smtClean="0"/>
              <a:t>')</a:t>
            </a:r>
          </a:p>
          <a:p>
            <a:endParaRPr lang="en-GB" dirty="0" smtClean="0"/>
          </a:p>
          <a:p>
            <a:r>
              <a:rPr lang="en-GB" dirty="0" smtClean="0">
                <a:solidFill>
                  <a:srgbClr val="0070C0"/>
                </a:solidFill>
              </a:rPr>
              <a:t>print</a:t>
            </a:r>
            <a:r>
              <a:rPr lang="en-GB" dirty="0" smtClean="0"/>
              <a:t> (m_3)</a:t>
            </a:r>
          </a:p>
          <a:p>
            <a:endParaRPr lang="en-GB" dirty="0" smtClean="0"/>
          </a:p>
          <a:p>
            <a:r>
              <a:rPr lang="en-GB" dirty="0" err="1" smtClean="0"/>
              <a:t>m_det</a:t>
            </a:r>
            <a:r>
              <a:rPr lang="en-GB" dirty="0" smtClean="0"/>
              <a:t> = </a:t>
            </a:r>
            <a:r>
              <a:rPr lang="en-GB" dirty="0" err="1" smtClean="0"/>
              <a:t>tf.matrix_determinant</a:t>
            </a:r>
            <a:r>
              <a:rPr lang="en-GB" dirty="0" smtClean="0"/>
              <a:t>(m_3)</a:t>
            </a:r>
          </a:p>
          <a:p>
            <a:endParaRPr lang="en-GB" dirty="0" smtClean="0"/>
          </a:p>
          <a:p>
            <a:r>
              <a:rPr lang="en-GB" dirty="0" smtClean="0">
                <a:solidFill>
                  <a:srgbClr val="7030A0"/>
                </a:solidFill>
              </a:rPr>
              <a:t>with</a:t>
            </a:r>
            <a:r>
              <a:rPr lang="en-GB" dirty="0" smtClean="0"/>
              <a:t> </a:t>
            </a:r>
            <a:r>
              <a:rPr lang="en-GB" dirty="0" err="1" smtClean="0"/>
              <a:t>tf.Session</a:t>
            </a:r>
            <a:r>
              <a:rPr lang="en-GB" dirty="0" smtClean="0"/>
              <a:t>() </a:t>
            </a:r>
            <a:r>
              <a:rPr lang="en-GB" dirty="0" smtClean="0">
                <a:solidFill>
                  <a:srgbClr val="7030A0"/>
                </a:solidFill>
              </a:rPr>
              <a:t>as</a:t>
            </a:r>
            <a:r>
              <a:rPr lang="en-GB" dirty="0" smtClean="0"/>
              <a:t> </a:t>
            </a:r>
            <a:r>
              <a:rPr lang="en-GB" dirty="0" err="1" smtClean="0"/>
              <a:t>sess</a:t>
            </a:r>
            <a:r>
              <a:rPr lang="en-GB" dirty="0" smtClean="0"/>
              <a:t>:</a:t>
            </a:r>
          </a:p>
          <a:p>
            <a:endParaRPr lang="en-GB" dirty="0" smtClean="0"/>
          </a:p>
          <a:p>
            <a:r>
              <a:rPr lang="en-GB" dirty="0" smtClean="0"/>
              <a:t> 	</a:t>
            </a:r>
            <a:r>
              <a:rPr lang="en-GB" dirty="0" smtClean="0">
                <a:solidFill>
                  <a:srgbClr val="FF0000"/>
                </a:solidFill>
              </a:rPr>
              <a:t>result1</a:t>
            </a:r>
            <a:r>
              <a:rPr lang="en-GB" dirty="0" smtClean="0"/>
              <a:t> = </a:t>
            </a:r>
            <a:r>
              <a:rPr lang="en-GB" dirty="0" err="1" smtClean="0"/>
              <a:t>sess.run</a:t>
            </a:r>
            <a:r>
              <a:rPr lang="en-GB" dirty="0" smtClean="0"/>
              <a:t>(</a:t>
            </a:r>
            <a:r>
              <a:rPr lang="en-GB" dirty="0" err="1" smtClean="0"/>
              <a:t>m_product</a:t>
            </a:r>
            <a:r>
              <a:rPr lang="en-GB" dirty="0" smtClean="0"/>
              <a:t>)</a:t>
            </a:r>
          </a:p>
          <a:p>
            <a:endParaRPr lang="en-GB" dirty="0" smtClean="0"/>
          </a:p>
          <a:p>
            <a:r>
              <a:rPr lang="en-GB" dirty="0" smtClean="0"/>
              <a:t> 	</a:t>
            </a:r>
            <a:r>
              <a:rPr lang="en-GB" dirty="0" smtClean="0">
                <a:solidFill>
                  <a:srgbClr val="FF0000"/>
                </a:solidFill>
              </a:rPr>
              <a:t>result2</a:t>
            </a:r>
            <a:r>
              <a:rPr lang="en-GB" dirty="0" smtClean="0"/>
              <a:t> = </a:t>
            </a:r>
            <a:r>
              <a:rPr lang="en-GB" dirty="0" err="1" smtClean="0"/>
              <a:t>sess.run</a:t>
            </a:r>
            <a:r>
              <a:rPr lang="en-GB" dirty="0" smtClean="0"/>
              <a:t>(</a:t>
            </a:r>
            <a:r>
              <a:rPr lang="en-GB" dirty="0" err="1" smtClean="0"/>
              <a:t>m_sum</a:t>
            </a:r>
            <a:r>
              <a:rPr lang="en-GB" dirty="0" smtClean="0"/>
              <a:t>)</a:t>
            </a:r>
          </a:p>
          <a:p>
            <a:endParaRPr lang="en-GB" dirty="0" smtClean="0"/>
          </a:p>
          <a:p>
            <a:r>
              <a:rPr lang="en-GB" dirty="0" smtClean="0"/>
              <a:t> 	</a:t>
            </a:r>
            <a:r>
              <a:rPr lang="en-GB" dirty="0" smtClean="0">
                <a:solidFill>
                  <a:srgbClr val="FF0000"/>
                </a:solidFill>
              </a:rPr>
              <a:t>result3 </a:t>
            </a:r>
            <a:r>
              <a:rPr lang="en-GB" dirty="0" smtClean="0"/>
              <a:t>= </a:t>
            </a:r>
            <a:r>
              <a:rPr lang="en-GB" dirty="0" err="1" smtClean="0"/>
              <a:t>sess.run</a:t>
            </a:r>
            <a:r>
              <a:rPr lang="en-GB" dirty="0" smtClean="0"/>
              <a:t>(</a:t>
            </a:r>
            <a:r>
              <a:rPr lang="en-GB" dirty="0" err="1" smtClean="0"/>
              <a:t>m_det</a:t>
            </a:r>
            <a:r>
              <a:rPr lang="en-GB" dirty="0" smtClean="0"/>
              <a:t>)</a:t>
            </a:r>
          </a:p>
          <a:p>
            <a:endParaRPr lang="en-GB" dirty="0" smtClean="0"/>
          </a:p>
          <a:p>
            <a:r>
              <a:rPr lang="en-GB" dirty="0" smtClean="0">
                <a:solidFill>
                  <a:schemeClr val="accent5"/>
                </a:solidFill>
              </a:rPr>
              <a:t>print</a:t>
            </a:r>
            <a:r>
              <a:rPr lang="en-GB" dirty="0" smtClean="0"/>
              <a:t> (result1)</a:t>
            </a:r>
          </a:p>
          <a:p>
            <a:endParaRPr lang="en-GB" dirty="0" smtClean="0"/>
          </a:p>
          <a:p>
            <a:r>
              <a:rPr lang="en-GB" dirty="0" smtClean="0">
                <a:solidFill>
                  <a:schemeClr val="accent5"/>
                </a:solidFill>
              </a:rPr>
              <a:t>print</a:t>
            </a:r>
            <a:r>
              <a:rPr lang="en-GB" dirty="0" smtClean="0"/>
              <a:t> (result2)</a:t>
            </a:r>
          </a:p>
          <a:p>
            <a:endParaRPr lang="en-GB" dirty="0" smtClean="0"/>
          </a:p>
          <a:p>
            <a:r>
              <a:rPr lang="en-GB" dirty="0" smtClean="0">
                <a:solidFill>
                  <a:schemeClr val="accent5"/>
                </a:solidFill>
              </a:rPr>
              <a:t>print </a:t>
            </a:r>
            <a:r>
              <a:rPr lang="en-GB" dirty="0" smtClean="0"/>
              <a:t>(result3)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78332" y="143691"/>
            <a:ext cx="8634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 smtClean="0"/>
              <a:t>BASIC CODE EXAMPLES :</a:t>
            </a:r>
            <a:endParaRPr lang="en-GB" sz="4400" u="sng" dirty="0"/>
          </a:p>
        </p:txBody>
      </p:sp>
    </p:spTree>
    <p:extLst>
      <p:ext uri="{BB962C8B-B14F-4D97-AF65-F5344CB8AC3E}">
        <p14:creationId xmlns:p14="http://schemas.microsoft.com/office/powerpoint/2010/main" val="138136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989332"/>
            <a:ext cx="7721600" cy="33067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46432" y="219891"/>
            <a:ext cx="8634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u="sng" dirty="0" smtClean="0"/>
              <a:t>BASIC CODE EXAMPLES :</a:t>
            </a:r>
            <a:endParaRPr lang="en-GB" sz="44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4296094"/>
            <a:ext cx="8051799" cy="2561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6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429" y="273685"/>
            <a:ext cx="10515600" cy="1325563"/>
          </a:xfrm>
        </p:spPr>
        <p:txBody>
          <a:bodyPr/>
          <a:lstStyle/>
          <a:p>
            <a:r>
              <a:rPr lang="en-IN" b="1" u="sng" dirty="0" smtClean="0"/>
              <a:t>TENSORFLOW ARCHITECTURE :</a:t>
            </a:r>
            <a:endParaRPr lang="en-GB" b="1" u="sng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9B6061A-9A97-4468-9D06-1691C9C67A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312" y="2690018"/>
            <a:ext cx="4827588" cy="376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38200" y="1690688"/>
            <a:ext cx="10655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The </a:t>
            </a:r>
            <a:r>
              <a:rPr lang="en-IN" sz="2000" dirty="0" err="1"/>
              <a:t>TensorFlow</a:t>
            </a:r>
            <a:r>
              <a:rPr lang="en-IN" sz="2000" dirty="0"/>
              <a:t> runtime is a cross-platform library. Figure 1 illustrates its general architecture.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9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9185" y="911864"/>
            <a:ext cx="11573691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3000" b="1" u="sng" dirty="0" smtClean="0"/>
              <a:t>EXAMPLE 4 : </a:t>
            </a:r>
            <a:r>
              <a:rPr lang="en-IN" sz="3000" u="sng" dirty="0" smtClean="0"/>
              <a:t>MATRIX </a:t>
            </a:r>
            <a:r>
              <a:rPr lang="en-IN" sz="3000" u="sng" dirty="0" smtClean="0"/>
              <a:t>ADDITION </a:t>
            </a:r>
            <a:r>
              <a:rPr lang="en-IN" sz="3000" u="sng" dirty="0" smtClean="0"/>
              <a:t>:</a:t>
            </a:r>
          </a:p>
          <a:p>
            <a:endParaRPr lang="en-GB" dirty="0" smtClean="0">
              <a:solidFill>
                <a:schemeClr val="accent2"/>
              </a:solidFill>
            </a:endParaRPr>
          </a:p>
          <a:p>
            <a:r>
              <a:rPr lang="en-GB" dirty="0" smtClean="0">
                <a:solidFill>
                  <a:srgbClr val="7030A0"/>
                </a:solidFill>
              </a:rPr>
              <a:t>import</a:t>
            </a:r>
            <a:r>
              <a:rPr lang="en-GB" dirty="0" smtClean="0"/>
              <a:t> </a:t>
            </a:r>
            <a:r>
              <a:rPr lang="en-GB" dirty="0" err="1" smtClean="0"/>
              <a:t>tensorflow</a:t>
            </a:r>
            <a:r>
              <a:rPr lang="en-GB" dirty="0" smtClean="0"/>
              <a:t> </a:t>
            </a:r>
            <a:r>
              <a:rPr lang="en-GB" dirty="0" smtClean="0">
                <a:solidFill>
                  <a:srgbClr val="7030A0"/>
                </a:solidFill>
              </a:rPr>
              <a:t>as</a:t>
            </a:r>
            <a:r>
              <a:rPr lang="en-GB" dirty="0" smtClean="0"/>
              <a:t> </a:t>
            </a:r>
            <a:r>
              <a:rPr lang="en-GB" dirty="0" err="1" smtClean="0"/>
              <a:t>tf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/>
              <a:t>c</a:t>
            </a:r>
            <a:r>
              <a:rPr lang="en-GB" dirty="0" smtClean="0"/>
              <a:t> </a:t>
            </a:r>
            <a:r>
              <a:rPr lang="en-GB" dirty="0" smtClean="0"/>
              <a:t>= </a:t>
            </a:r>
            <a:r>
              <a:rPr lang="en-GB" dirty="0" err="1" smtClean="0"/>
              <a:t>tf.Variable</a:t>
            </a:r>
            <a:r>
              <a:rPr lang="en-GB" dirty="0" smtClean="0"/>
              <a:t>([[</a:t>
            </a:r>
            <a:r>
              <a:rPr lang="en-GB" dirty="0" smtClean="0">
                <a:solidFill>
                  <a:schemeClr val="accent6"/>
                </a:solidFill>
              </a:rPr>
              <a:t>4,5], [7,1</a:t>
            </a:r>
            <a:r>
              <a:rPr lang="en-GB" dirty="0" smtClean="0"/>
              <a:t>]], </a:t>
            </a:r>
            <a:r>
              <a:rPr lang="en-GB" dirty="0" smtClean="0"/>
              <a:t>name="</a:t>
            </a:r>
            <a:r>
              <a:rPr lang="en-GB" dirty="0" err="1" smtClean="0"/>
              <a:t>matrix_c</a:t>
            </a:r>
            <a:r>
              <a:rPr lang="en-GB" dirty="0" smtClean="0"/>
              <a:t>")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/>
              <a:t>d</a:t>
            </a:r>
            <a:r>
              <a:rPr lang="en-GB" dirty="0" smtClean="0"/>
              <a:t> </a:t>
            </a:r>
            <a:r>
              <a:rPr lang="en-GB" dirty="0" smtClean="0"/>
              <a:t>= </a:t>
            </a:r>
            <a:r>
              <a:rPr lang="en-GB" dirty="0" err="1" smtClean="0"/>
              <a:t>tf.Variable</a:t>
            </a:r>
            <a:r>
              <a:rPr lang="en-GB" dirty="0" smtClean="0"/>
              <a:t>([[</a:t>
            </a:r>
            <a:r>
              <a:rPr lang="en-GB" dirty="0" smtClean="0">
                <a:solidFill>
                  <a:schemeClr val="accent6"/>
                </a:solidFill>
              </a:rPr>
              <a:t>6,8], [</a:t>
            </a:r>
            <a:r>
              <a:rPr lang="en-GB" dirty="0" smtClean="0">
                <a:solidFill>
                  <a:schemeClr val="accent6"/>
                </a:solidFill>
              </a:rPr>
              <a:t>5,2</a:t>
            </a:r>
            <a:r>
              <a:rPr lang="en-GB" dirty="0" smtClean="0"/>
              <a:t>]], </a:t>
            </a:r>
            <a:r>
              <a:rPr lang="en-GB" dirty="0" smtClean="0"/>
              <a:t>name="</a:t>
            </a:r>
            <a:r>
              <a:rPr lang="en-GB" dirty="0" err="1" smtClean="0"/>
              <a:t>matrix_d</a:t>
            </a:r>
            <a:r>
              <a:rPr lang="en-GB" dirty="0" smtClean="0"/>
              <a:t>")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init</a:t>
            </a:r>
            <a:r>
              <a:rPr lang="en-GB" dirty="0" smtClean="0"/>
              <a:t> = </a:t>
            </a:r>
            <a:r>
              <a:rPr lang="en-GB" dirty="0" err="1" smtClean="0"/>
              <a:t>tf.variables_initializer</a:t>
            </a:r>
            <a:r>
              <a:rPr lang="en-GB" dirty="0" smtClean="0"/>
              <a:t>([c, d], </a:t>
            </a:r>
            <a:r>
              <a:rPr lang="en-GB" dirty="0" smtClean="0"/>
              <a:t>name="</a:t>
            </a:r>
            <a:r>
              <a:rPr lang="en-GB" dirty="0" err="1" smtClean="0"/>
              <a:t>init</a:t>
            </a:r>
            <a:r>
              <a:rPr lang="en-GB" dirty="0" smtClean="0"/>
              <a:t>")</a:t>
            </a:r>
          </a:p>
          <a:p>
            <a:endParaRPr lang="en-GB" dirty="0" smtClean="0"/>
          </a:p>
          <a:p>
            <a:r>
              <a:rPr lang="en-GB" dirty="0"/>
              <a:t>p</a:t>
            </a:r>
            <a:r>
              <a:rPr lang="en-GB" dirty="0" smtClean="0"/>
              <a:t> </a:t>
            </a:r>
            <a:r>
              <a:rPr lang="en-GB" dirty="0" smtClean="0"/>
              <a:t>= </a:t>
            </a:r>
            <a:r>
              <a:rPr lang="en-GB" dirty="0" err="1" smtClean="0"/>
              <a:t>tf.add</a:t>
            </a:r>
            <a:r>
              <a:rPr lang="en-GB" dirty="0" smtClean="0"/>
              <a:t>(c, </a:t>
            </a:r>
            <a:r>
              <a:rPr lang="en-GB" dirty="0"/>
              <a:t>d</a:t>
            </a:r>
            <a:r>
              <a:rPr lang="en-GB" dirty="0" smtClean="0"/>
              <a:t>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>
                <a:solidFill>
                  <a:srgbClr val="7030A0"/>
                </a:solidFill>
              </a:rPr>
              <a:t>with</a:t>
            </a:r>
            <a:r>
              <a:rPr lang="en-GB" dirty="0" smtClean="0"/>
              <a:t> </a:t>
            </a:r>
            <a:r>
              <a:rPr lang="en-GB" dirty="0" err="1" smtClean="0"/>
              <a:t>tf.Session</a:t>
            </a:r>
            <a:r>
              <a:rPr lang="en-GB" dirty="0" smtClean="0"/>
              <a:t>() </a:t>
            </a:r>
            <a:r>
              <a:rPr lang="en-GB" dirty="0" smtClean="0">
                <a:solidFill>
                  <a:srgbClr val="7030A0"/>
                </a:solidFill>
              </a:rPr>
              <a:t>as</a:t>
            </a:r>
            <a:r>
              <a:rPr lang="en-GB" dirty="0" smtClean="0"/>
              <a:t> s:</a:t>
            </a:r>
          </a:p>
          <a:p>
            <a:endParaRPr lang="en-GB" dirty="0" smtClean="0"/>
          </a:p>
          <a:p>
            <a:r>
              <a:rPr lang="en-GB" dirty="0" smtClean="0"/>
              <a:t>    	writer = </a:t>
            </a:r>
            <a:r>
              <a:rPr lang="en-GB" dirty="0" err="1" smtClean="0"/>
              <a:t>tf.summary.FileWriter</a:t>
            </a:r>
            <a:r>
              <a:rPr lang="en-GB" dirty="0" smtClean="0"/>
              <a:t>('graphs', </a:t>
            </a:r>
            <a:r>
              <a:rPr lang="en-GB" dirty="0" err="1" smtClean="0"/>
              <a:t>s.graph</a:t>
            </a:r>
            <a:r>
              <a:rPr lang="en-GB" dirty="0" smtClean="0"/>
              <a:t>)</a:t>
            </a:r>
          </a:p>
          <a:p>
            <a:endParaRPr lang="en-GB" dirty="0" smtClean="0"/>
          </a:p>
          <a:p>
            <a:r>
              <a:rPr lang="en-GB" dirty="0" smtClean="0"/>
              <a:t>    	</a:t>
            </a:r>
            <a:r>
              <a:rPr lang="en-GB" dirty="0" err="1" smtClean="0"/>
              <a:t>s.run</a:t>
            </a:r>
            <a:r>
              <a:rPr lang="en-GB" dirty="0" smtClean="0"/>
              <a:t>(</a:t>
            </a:r>
            <a:r>
              <a:rPr lang="en-GB" dirty="0" err="1" smtClean="0"/>
              <a:t>init</a:t>
            </a:r>
            <a:r>
              <a:rPr lang="en-GB" dirty="0" smtClean="0"/>
              <a:t>)</a:t>
            </a:r>
          </a:p>
          <a:p>
            <a:endParaRPr lang="en-GB" dirty="0" smtClean="0"/>
          </a:p>
          <a:p>
            <a:r>
              <a:rPr lang="en-GB" dirty="0" smtClean="0"/>
              <a:t>   	</a:t>
            </a:r>
            <a:r>
              <a:rPr lang="en-GB" dirty="0" smtClean="0">
                <a:solidFill>
                  <a:srgbClr val="0070C0"/>
                </a:solidFill>
              </a:rPr>
              <a:t>print</a:t>
            </a:r>
            <a:r>
              <a:rPr lang="en-GB" dirty="0" smtClean="0"/>
              <a:t>(</a:t>
            </a:r>
            <a:r>
              <a:rPr lang="en-GB" dirty="0" err="1" smtClean="0"/>
              <a:t>s.run</a:t>
            </a:r>
            <a:r>
              <a:rPr lang="en-GB" dirty="0" smtClean="0"/>
              <a:t>(p))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writer.close</a:t>
            </a:r>
            <a:r>
              <a:rPr lang="en-GB" dirty="0" smtClean="0"/>
              <a:t>()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78332" y="143691"/>
            <a:ext cx="8634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 smtClean="0"/>
              <a:t>BASIC CODE EXAMPLES :</a:t>
            </a:r>
            <a:endParaRPr lang="en-GB" sz="4400" u="sng" dirty="0"/>
          </a:p>
        </p:txBody>
      </p:sp>
    </p:spTree>
    <p:extLst>
      <p:ext uri="{BB962C8B-B14F-4D97-AF65-F5344CB8AC3E}">
        <p14:creationId xmlns:p14="http://schemas.microsoft.com/office/powerpoint/2010/main" val="96450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78332" y="296091"/>
            <a:ext cx="8634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 smtClean="0"/>
              <a:t>BASIC CODE EXAMPLES :</a:t>
            </a:r>
            <a:endParaRPr lang="en-GB" sz="4400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92" t="10242" r="45508" b="41841"/>
          <a:stretch/>
        </p:blipFill>
        <p:spPr>
          <a:xfrm>
            <a:off x="711200" y="1065532"/>
            <a:ext cx="10172700" cy="522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4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78332" y="296091"/>
            <a:ext cx="8634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 smtClean="0"/>
              <a:t>BASIC CODE EXAMPLES :</a:t>
            </a:r>
            <a:endParaRPr lang="en-GB" sz="4400" u="sng" dirty="0"/>
          </a:p>
        </p:txBody>
      </p:sp>
      <p:sp>
        <p:nvSpPr>
          <p:cNvPr id="3" name="Rectangle 2"/>
          <p:cNvSpPr/>
          <p:nvPr/>
        </p:nvSpPr>
        <p:spPr>
          <a:xfrm>
            <a:off x="555844" y="1186934"/>
            <a:ext cx="574272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000" b="1" u="sng" dirty="0"/>
              <a:t>EXAMPLE 5 : </a:t>
            </a:r>
            <a:r>
              <a:rPr lang="en-IN" sz="3000" u="sng" dirty="0"/>
              <a:t>LINEAR REGRESSION</a:t>
            </a:r>
            <a:endParaRPr lang="en-GB" sz="3000" u="sng" dirty="0"/>
          </a:p>
        </p:txBody>
      </p:sp>
      <p:sp>
        <p:nvSpPr>
          <p:cNvPr id="4" name="Rectangle 3"/>
          <p:cNvSpPr/>
          <p:nvPr/>
        </p:nvSpPr>
        <p:spPr>
          <a:xfrm>
            <a:off x="555844" y="1971120"/>
            <a:ext cx="1068365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focusing </a:t>
            </a:r>
            <a:r>
              <a:rPr lang="en-GB" sz="2000" dirty="0"/>
              <a:t>on the </a:t>
            </a:r>
            <a:r>
              <a:rPr lang="en-GB" sz="2000" dirty="0" smtClean="0"/>
              <a:t>main example </a:t>
            </a:r>
            <a:r>
              <a:rPr lang="en-GB" sz="2000" dirty="0"/>
              <a:t>of linear regression implementation using </a:t>
            </a:r>
            <a:r>
              <a:rPr lang="en-GB" sz="2000" dirty="0" err="1"/>
              <a:t>TensorFlow</a:t>
            </a:r>
            <a:r>
              <a:rPr lang="en-GB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 </a:t>
            </a:r>
            <a:r>
              <a:rPr lang="en-GB" sz="2000" dirty="0"/>
              <a:t>Logistic regression or linear regression is a supervised machine learning approach for the classification of order discrete categories. </a:t>
            </a:r>
            <a:endParaRPr lang="en-GB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If y is the dependent variable &amp;  x is considered as the independent variable, then the linear regression relationship of two variables will look like the following equation: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7" name="Rectangle 6"/>
          <p:cNvSpPr/>
          <p:nvPr/>
        </p:nvSpPr>
        <p:spPr>
          <a:xfrm>
            <a:off x="4396664" y="4248022"/>
            <a:ext cx="146168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700" b="1" dirty="0" smtClean="0"/>
              <a:t>Y = ex + f</a:t>
            </a:r>
            <a:endParaRPr lang="en-GB" sz="27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038600" y="4248022"/>
            <a:ext cx="2133600" cy="60337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701800" y="5232400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 : value of e is the slope</a:t>
            </a:r>
          </a:p>
          <a:p>
            <a:r>
              <a:rPr lang="en-IN" dirty="0" smtClean="0"/>
              <a:t>F : value of f is the y- intercept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264" y="4631152"/>
            <a:ext cx="3124692" cy="19728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341100" y="6203950"/>
            <a:ext cx="850900" cy="6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063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1799" y="911642"/>
            <a:ext cx="11760201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000" b="1" u="sng" dirty="0" smtClean="0"/>
              <a:t>EXAMPLE 5 : </a:t>
            </a:r>
            <a:r>
              <a:rPr lang="en-IN" sz="3000" u="sng" dirty="0" smtClean="0"/>
              <a:t>LINEAR REGRESSION</a:t>
            </a:r>
            <a:endParaRPr lang="en-GB" sz="3000" u="sng" dirty="0" smtClean="0"/>
          </a:p>
          <a:p>
            <a:endParaRPr lang="en-GB" dirty="0"/>
          </a:p>
          <a:p>
            <a:r>
              <a:rPr lang="en-GB" sz="2000" dirty="0" smtClean="0">
                <a:solidFill>
                  <a:srgbClr val="FF0000"/>
                </a:solidFill>
              </a:rPr>
              <a:t>import</a:t>
            </a:r>
            <a:r>
              <a:rPr lang="en-GB" sz="2000" dirty="0" smtClean="0"/>
              <a:t> </a:t>
            </a:r>
            <a:r>
              <a:rPr lang="en-GB" sz="2000" dirty="0" err="1"/>
              <a:t>numpy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FF0000"/>
                </a:solidFill>
              </a:rPr>
              <a:t>as</a:t>
            </a:r>
            <a:r>
              <a:rPr lang="en-GB" sz="2000" dirty="0"/>
              <a:t> np                    </a:t>
            </a:r>
            <a:r>
              <a:rPr lang="en-GB" sz="2000" dirty="0" smtClean="0">
                <a:solidFill>
                  <a:srgbClr val="92D050"/>
                </a:solidFill>
              </a:rPr>
              <a:t>      </a:t>
            </a:r>
            <a:r>
              <a:rPr lang="en-GB" sz="1900" dirty="0" smtClean="0">
                <a:solidFill>
                  <a:srgbClr val="92D050"/>
                </a:solidFill>
              </a:rPr>
              <a:t>import the </a:t>
            </a:r>
            <a:r>
              <a:rPr lang="en-GB" sz="1900" dirty="0">
                <a:solidFill>
                  <a:srgbClr val="92D050"/>
                </a:solidFill>
              </a:rPr>
              <a:t>Python library </a:t>
            </a:r>
            <a:r>
              <a:rPr lang="en-GB" sz="1900" dirty="0" err="1">
                <a:solidFill>
                  <a:srgbClr val="92D050"/>
                </a:solidFill>
              </a:rPr>
              <a:t>NumPy</a:t>
            </a:r>
            <a:r>
              <a:rPr lang="en-GB" sz="1900" dirty="0">
                <a:solidFill>
                  <a:srgbClr val="92D050"/>
                </a:solidFill>
              </a:rPr>
              <a:t> and </a:t>
            </a:r>
            <a:r>
              <a:rPr lang="en-GB" sz="1900" dirty="0" err="1">
                <a:solidFill>
                  <a:srgbClr val="92D050"/>
                </a:solidFill>
              </a:rPr>
              <a:t>Matplotlib</a:t>
            </a:r>
            <a:r>
              <a:rPr lang="en-GB" sz="1900" dirty="0">
                <a:solidFill>
                  <a:srgbClr val="92D050"/>
                </a:solidFill>
              </a:rPr>
              <a:t>.</a:t>
            </a:r>
          </a:p>
          <a:p>
            <a:r>
              <a:rPr lang="en-GB" sz="2000" dirty="0">
                <a:solidFill>
                  <a:srgbClr val="FF0000"/>
                </a:solidFill>
              </a:rPr>
              <a:t>import</a:t>
            </a:r>
            <a:r>
              <a:rPr lang="en-GB" sz="2000" dirty="0"/>
              <a:t> </a:t>
            </a:r>
            <a:r>
              <a:rPr lang="en-GB" sz="2000" dirty="0" err="1"/>
              <a:t>matplotlib.pyplot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FF0000"/>
                </a:solidFill>
              </a:rPr>
              <a:t>as</a:t>
            </a:r>
            <a:r>
              <a:rPr lang="en-GB" sz="2000" dirty="0"/>
              <a:t> </a:t>
            </a:r>
            <a:r>
              <a:rPr lang="en-GB" sz="2000" dirty="0" err="1"/>
              <a:t>plt</a:t>
            </a:r>
            <a:endParaRPr lang="en-GB" sz="2000" dirty="0"/>
          </a:p>
          <a:p>
            <a:r>
              <a:rPr lang="en-GB" sz="2000" dirty="0" err="1"/>
              <a:t>number_of_points</a:t>
            </a:r>
            <a:r>
              <a:rPr lang="en-GB" sz="2000" dirty="0"/>
              <a:t> = 800</a:t>
            </a:r>
          </a:p>
          <a:p>
            <a:r>
              <a:rPr lang="en-GB" sz="2000" dirty="0" err="1"/>
              <a:t>xaxis_point</a:t>
            </a:r>
            <a:r>
              <a:rPr lang="en-GB" sz="2000" dirty="0"/>
              <a:t> = </a:t>
            </a:r>
            <a:r>
              <a:rPr lang="en-GB" sz="2000" dirty="0" smtClean="0"/>
              <a:t>[ ]</a:t>
            </a:r>
            <a:endParaRPr lang="en-GB" sz="2000" dirty="0"/>
          </a:p>
          <a:p>
            <a:r>
              <a:rPr lang="en-GB" sz="2000" dirty="0" err="1"/>
              <a:t>yaxis_point</a:t>
            </a:r>
            <a:r>
              <a:rPr lang="en-GB" sz="2000" dirty="0"/>
              <a:t> = [ ] </a:t>
            </a:r>
            <a:r>
              <a:rPr lang="en-GB" sz="2000" dirty="0" smtClean="0"/>
              <a:t>                            </a:t>
            </a:r>
            <a:r>
              <a:rPr lang="en-GB" sz="1900" dirty="0" smtClean="0">
                <a:solidFill>
                  <a:srgbClr val="92D050"/>
                </a:solidFill>
              </a:rPr>
              <a:t>Define </a:t>
            </a:r>
            <a:r>
              <a:rPr lang="en-GB" sz="1900" dirty="0">
                <a:solidFill>
                  <a:srgbClr val="92D050"/>
                </a:solidFill>
              </a:rPr>
              <a:t>the number of coefficients necessary for logistic regression.</a:t>
            </a:r>
          </a:p>
          <a:p>
            <a:r>
              <a:rPr lang="en-GB" sz="2000" dirty="0"/>
              <a:t>e = 0.36</a:t>
            </a:r>
          </a:p>
          <a:p>
            <a:r>
              <a:rPr lang="en-GB" sz="2000" dirty="0"/>
              <a:t>f = 0.59</a:t>
            </a:r>
          </a:p>
          <a:p>
            <a:r>
              <a:rPr lang="en-GB" sz="2000" dirty="0">
                <a:solidFill>
                  <a:srgbClr val="0070C0"/>
                </a:solidFill>
              </a:rPr>
              <a:t>for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in range(</a:t>
            </a:r>
            <a:r>
              <a:rPr lang="en-GB" sz="2000" dirty="0" err="1"/>
              <a:t>number_of_points</a:t>
            </a:r>
            <a:r>
              <a:rPr lang="en-GB" sz="2000" dirty="0"/>
              <a:t>):</a:t>
            </a:r>
          </a:p>
          <a:p>
            <a:r>
              <a:rPr lang="en-GB" sz="2000" dirty="0" smtClean="0"/>
              <a:t>  x </a:t>
            </a:r>
            <a:r>
              <a:rPr lang="en-GB" sz="2000" dirty="0"/>
              <a:t>= </a:t>
            </a:r>
            <a:r>
              <a:rPr lang="en-GB" sz="2000" dirty="0" err="1"/>
              <a:t>np.random.normal</a:t>
            </a:r>
            <a:r>
              <a:rPr lang="en-GB" sz="2000" dirty="0"/>
              <a:t>(</a:t>
            </a:r>
            <a:r>
              <a:rPr lang="en-GB" sz="2000" dirty="0">
                <a:solidFill>
                  <a:srgbClr val="00B050"/>
                </a:solidFill>
              </a:rPr>
              <a:t>0.0,0.4</a:t>
            </a:r>
            <a:r>
              <a:rPr lang="en-GB" sz="2000" dirty="0"/>
              <a:t>)</a:t>
            </a:r>
          </a:p>
          <a:p>
            <a:r>
              <a:rPr lang="en-GB" sz="2000" dirty="0"/>
              <a:t> </a:t>
            </a:r>
            <a:r>
              <a:rPr lang="en-GB" sz="2000" dirty="0" smtClean="0"/>
              <a:t> y </a:t>
            </a:r>
            <a:r>
              <a:rPr lang="en-GB" sz="2000" dirty="0"/>
              <a:t>= e*x + f +</a:t>
            </a:r>
            <a:r>
              <a:rPr lang="en-GB" sz="2000" dirty="0" err="1"/>
              <a:t>np.random.normal</a:t>
            </a:r>
            <a:r>
              <a:rPr lang="en-GB" sz="2000" dirty="0"/>
              <a:t>(</a:t>
            </a:r>
            <a:r>
              <a:rPr lang="en-GB" sz="2000" dirty="0">
                <a:solidFill>
                  <a:srgbClr val="00B050"/>
                </a:solidFill>
              </a:rPr>
              <a:t>0.0,0.2</a:t>
            </a:r>
            <a:r>
              <a:rPr lang="en-GB" sz="2000" dirty="0"/>
              <a:t>) </a:t>
            </a:r>
            <a:endParaRPr lang="en-GB" sz="2000" dirty="0" smtClean="0"/>
          </a:p>
          <a:p>
            <a:r>
              <a:rPr lang="en-GB" sz="2000" dirty="0"/>
              <a:t> </a:t>
            </a:r>
            <a:r>
              <a:rPr lang="en-GB" sz="2000" dirty="0" smtClean="0"/>
              <a:t> </a:t>
            </a:r>
            <a:r>
              <a:rPr lang="en-GB" sz="2000" dirty="0" err="1" smtClean="0"/>
              <a:t>xaxis_point.append</a:t>
            </a:r>
            <a:r>
              <a:rPr lang="en-GB" sz="2000" dirty="0"/>
              <a:t>([x])</a:t>
            </a:r>
          </a:p>
          <a:p>
            <a:r>
              <a:rPr lang="en-GB" sz="2000" dirty="0"/>
              <a:t> </a:t>
            </a:r>
            <a:r>
              <a:rPr lang="en-GB" sz="2000" dirty="0" smtClean="0"/>
              <a:t> </a:t>
            </a:r>
            <a:r>
              <a:rPr lang="en-GB" sz="2000" dirty="0" err="1" smtClean="0"/>
              <a:t>yaxis_point.append</a:t>
            </a:r>
            <a:r>
              <a:rPr lang="en-GB" sz="2000" dirty="0"/>
              <a:t>([y])</a:t>
            </a:r>
          </a:p>
          <a:p>
            <a:r>
              <a:rPr lang="en-GB" sz="2000" dirty="0" err="1"/>
              <a:t>plt.plot</a:t>
            </a:r>
            <a:r>
              <a:rPr lang="en-GB" sz="2000" dirty="0"/>
              <a:t>(</a:t>
            </a:r>
            <a:r>
              <a:rPr lang="en-GB" sz="2000" dirty="0" err="1"/>
              <a:t>xaxis_point,yaxis_point</a:t>
            </a:r>
            <a:r>
              <a:rPr lang="en-GB" sz="2000" dirty="0"/>
              <a:t>, 'o', label='Input Data')</a:t>
            </a:r>
          </a:p>
          <a:p>
            <a:r>
              <a:rPr lang="en-GB" sz="2000" dirty="0" err="1"/>
              <a:t>plt.legend</a:t>
            </a:r>
            <a:r>
              <a:rPr lang="en-GB" sz="2000" dirty="0"/>
              <a:t>()</a:t>
            </a:r>
          </a:p>
          <a:p>
            <a:r>
              <a:rPr lang="en-GB" sz="2000" dirty="0" err="1"/>
              <a:t>plt.show</a:t>
            </a:r>
            <a:r>
              <a:rPr lang="en-GB" sz="2000" dirty="0"/>
              <a:t>()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78332" y="296091"/>
            <a:ext cx="8634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 smtClean="0"/>
              <a:t>BASIC CODE EXAMPLES :</a:t>
            </a:r>
            <a:endParaRPr lang="en-GB" sz="44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840" y="3444937"/>
            <a:ext cx="3820160" cy="2451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341100" y="6203950"/>
            <a:ext cx="850900" cy="615950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>
            <a:off x="3670300" y="2082800"/>
            <a:ext cx="241300" cy="5715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Brace 6"/>
          <p:cNvSpPr/>
          <p:nvPr/>
        </p:nvSpPr>
        <p:spPr>
          <a:xfrm>
            <a:off x="3200399" y="2654300"/>
            <a:ext cx="469900" cy="1346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5073649" y="4010156"/>
            <a:ext cx="34798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900" dirty="0">
                <a:solidFill>
                  <a:srgbClr val="92D050"/>
                </a:solidFill>
              </a:rPr>
              <a:t>Iterate the variables for generating </a:t>
            </a:r>
            <a:r>
              <a:rPr lang="en-GB" sz="1900" dirty="0" smtClean="0">
                <a:solidFill>
                  <a:srgbClr val="92D050"/>
                </a:solidFill>
              </a:rPr>
              <a:t>random </a:t>
            </a:r>
            <a:r>
              <a:rPr lang="en-GB" sz="1900" dirty="0">
                <a:solidFill>
                  <a:srgbClr val="92D050"/>
                </a:solidFill>
              </a:rPr>
              <a:t>points around the regression </a:t>
            </a:r>
            <a:r>
              <a:rPr lang="en-GB" sz="1900" dirty="0" smtClean="0">
                <a:solidFill>
                  <a:srgbClr val="92D050"/>
                </a:solidFill>
              </a:rPr>
              <a:t>equation</a:t>
            </a:r>
            <a:r>
              <a:rPr lang="en-GB" sz="1900" dirty="0" smtClean="0"/>
              <a:t> </a:t>
            </a:r>
            <a:endParaRPr lang="en-GB" sz="1900" dirty="0"/>
          </a:p>
        </p:txBody>
      </p:sp>
      <p:sp>
        <p:nvSpPr>
          <p:cNvPr id="9" name="Right Brace 8"/>
          <p:cNvSpPr/>
          <p:nvPr/>
        </p:nvSpPr>
        <p:spPr>
          <a:xfrm>
            <a:off x="4281170" y="4102100"/>
            <a:ext cx="824230" cy="142421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6311899" y="6019284"/>
            <a:ext cx="4782078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solidFill>
                  <a:srgbClr val="92D050"/>
                </a:solidFill>
              </a:rPr>
              <a:t>      </a:t>
            </a:r>
            <a:r>
              <a:rPr lang="en-GB" sz="1900" dirty="0" smtClean="0">
                <a:solidFill>
                  <a:srgbClr val="92D050"/>
                </a:solidFill>
              </a:rPr>
              <a:t>View </a:t>
            </a:r>
            <a:r>
              <a:rPr lang="en-GB" sz="1900" dirty="0">
                <a:solidFill>
                  <a:srgbClr val="92D050"/>
                </a:solidFill>
              </a:rPr>
              <a:t>the generated points using </a:t>
            </a:r>
            <a:r>
              <a:rPr lang="en-GB" sz="1900" dirty="0" err="1">
                <a:solidFill>
                  <a:srgbClr val="92D050"/>
                </a:solidFill>
              </a:rPr>
              <a:t>Matplotlib</a:t>
            </a:r>
            <a:endParaRPr lang="en-GB" sz="1900" dirty="0">
              <a:solidFill>
                <a:srgbClr val="92D050"/>
              </a:solidFill>
            </a:endParaRPr>
          </a:p>
        </p:txBody>
      </p:sp>
      <p:sp>
        <p:nvSpPr>
          <p:cNvPr id="13" name="Right Brace 12"/>
          <p:cNvSpPr/>
          <p:nvPr/>
        </p:nvSpPr>
        <p:spPr>
          <a:xfrm>
            <a:off x="5715000" y="5526316"/>
            <a:ext cx="889000" cy="13316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88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1" y="1016000"/>
            <a:ext cx="8521700" cy="3340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0" y="4356100"/>
            <a:ext cx="4968874" cy="2501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43432" y="208459"/>
            <a:ext cx="8634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 smtClean="0"/>
              <a:t>BASIC CODE EXAMPLES :</a:t>
            </a:r>
            <a:endParaRPr lang="en-GB" sz="4400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341100" y="6203950"/>
            <a:ext cx="850900" cy="6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F4B646C-6706-4829-8B20-AA7298F3E6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7759" y="2237581"/>
            <a:ext cx="6753577" cy="1182758"/>
          </a:xfrm>
        </p:spPr>
        <p:txBody>
          <a:bodyPr anchor="b">
            <a:noAutofit/>
          </a:bodyPr>
          <a:lstStyle/>
          <a:p>
            <a:r>
              <a:rPr lang="en-IN" sz="4400" u="sng" dirty="0" smtClean="0">
                <a:solidFill>
                  <a:srgbClr val="000000"/>
                </a:solidFill>
                <a:latin typeface="+mj-lt"/>
                <a:cs typeface="MV Boli" panose="02000500030200090000" pitchFamily="2" charset="0"/>
              </a:rPr>
              <a:t>TENSORFLOW CASE STUDIES</a:t>
            </a:r>
            <a:endParaRPr lang="en-IN" sz="4400" u="sng" dirty="0">
              <a:solidFill>
                <a:srgbClr val="000000"/>
              </a:solidFill>
              <a:latin typeface="+mj-lt"/>
              <a:cs typeface="MV Boli" panose="0200050003020009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D384EF-0EE5-4A30-ACF4-8C3DD1A635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5" t="-2677" r="23324" b="2678"/>
          <a:stretch/>
        </p:blipFill>
        <p:spPr>
          <a:xfrm>
            <a:off x="365758" y="371620"/>
            <a:ext cx="4358769" cy="6097438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TextBox 1"/>
          <p:cNvSpPr txBox="1"/>
          <p:nvPr/>
        </p:nvSpPr>
        <p:spPr>
          <a:xfrm>
            <a:off x="239120" y="213212"/>
            <a:ext cx="11634653" cy="641425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0701823" y="5618158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9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2FBF3-2B81-45EE-8E28-26D8E6762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676"/>
            <a:ext cx="10515600" cy="6008287"/>
          </a:xfrm>
        </p:spPr>
        <p:txBody>
          <a:bodyPr/>
          <a:lstStyle/>
          <a:p>
            <a:pPr marL="0" indent="0">
              <a:buNone/>
            </a:pPr>
            <a:endParaRPr lang="en-IN" sz="2000" dirty="0" smtClean="0"/>
          </a:p>
          <a:p>
            <a:pPr marL="0" indent="0" algn="ctr">
              <a:buNone/>
            </a:pPr>
            <a:r>
              <a:rPr lang="en-IN" sz="4400" u="sng" dirty="0" smtClean="0"/>
              <a:t>TENSORFLOW</a:t>
            </a:r>
            <a:r>
              <a:rPr lang="en-IN" sz="4400" b="1" u="sng" dirty="0" smtClean="0"/>
              <a:t> </a:t>
            </a:r>
            <a:r>
              <a:rPr lang="en-IN" sz="4400" u="sng" dirty="0" smtClean="0"/>
              <a:t>CASE STUDIES </a:t>
            </a:r>
            <a:r>
              <a:rPr lang="en-IN" sz="4400" b="1" u="sng" dirty="0" smtClean="0"/>
              <a:t>:</a:t>
            </a:r>
            <a:endParaRPr lang="en-IN" sz="44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r>
              <a:rPr lang="en-IN" sz="2000" dirty="0" smtClean="0"/>
              <a:t>Lets </a:t>
            </a:r>
            <a:r>
              <a:rPr lang="en-IN" sz="2000" dirty="0"/>
              <a:t>have a quick look :</a:t>
            </a:r>
          </a:p>
          <a:p>
            <a:pPr marL="0" indent="0" algn="ctr">
              <a:buNone/>
            </a:pPr>
            <a:endParaRPr lang="en-IN" sz="2000" dirty="0"/>
          </a:p>
          <a:p>
            <a:pPr algn="just"/>
            <a:r>
              <a:rPr lang="en-IN" sz="2000" dirty="0"/>
              <a:t>Who started using TensorFlow and Why</a:t>
            </a:r>
            <a:r>
              <a:rPr lang="en-IN" sz="2000" dirty="0" smtClean="0"/>
              <a:t>?</a:t>
            </a:r>
          </a:p>
          <a:p>
            <a:pPr algn="just"/>
            <a:endParaRPr lang="en-IN" sz="2000" dirty="0"/>
          </a:p>
          <a:p>
            <a:pPr algn="just"/>
            <a:r>
              <a:rPr lang="en-IN" sz="2000" dirty="0"/>
              <a:t>what are the different companies that are working with TensorFlow? </a:t>
            </a:r>
            <a:endParaRPr lang="en-IN" sz="2000" dirty="0" smtClean="0"/>
          </a:p>
          <a:p>
            <a:pPr algn="just"/>
            <a:endParaRPr lang="en-IN" sz="2000" dirty="0"/>
          </a:p>
          <a:p>
            <a:pPr algn="just"/>
            <a:r>
              <a:rPr lang="en-IN" sz="2000" dirty="0"/>
              <a:t>How did they get benefited from it?</a:t>
            </a:r>
          </a:p>
          <a:p>
            <a:pPr marL="0" indent="0" algn="just">
              <a:buNone/>
            </a:pPr>
            <a:endParaRPr lang="en-IN" sz="2000" dirty="0"/>
          </a:p>
          <a:p>
            <a:pPr marL="0" indent="0" algn="just">
              <a:buNone/>
            </a:pPr>
            <a:endParaRPr lang="en-I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4BBE-C370-41CD-AB44-65B13D499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5504"/>
          </a:xfrm>
        </p:spPr>
        <p:txBody>
          <a:bodyPr>
            <a:normAutofit/>
          </a:bodyPr>
          <a:lstStyle/>
          <a:p>
            <a:pPr algn="ctr"/>
            <a:r>
              <a:rPr lang="en-IN" b="1" u="sng" dirty="0" smtClean="0"/>
              <a:t>COMPANIES USING TENSORFLOW :</a:t>
            </a:r>
            <a:endParaRPr lang="en-IN" b="1" u="sn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D8C8BD-67B6-4F77-8A01-9712A357D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6342"/>
            <a:ext cx="10515600" cy="5040621"/>
          </a:xfrm>
        </p:spPr>
        <p:txBody>
          <a:bodyPr>
            <a:normAutofit/>
          </a:bodyPr>
          <a:lstStyle/>
          <a:p>
            <a:r>
              <a:rPr lang="en-IN" sz="2000" dirty="0"/>
              <a:t>There are diverse alphabet companies being benefited with TensorFlow. In which we can visualize this software creating quite a stir in various fields too.</a:t>
            </a:r>
          </a:p>
          <a:p>
            <a:endParaRPr lang="en-IN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46984B-7DFE-4B96-A9A9-D76030A1A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21" y="1795064"/>
            <a:ext cx="8555627" cy="5062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8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D8FCF-13EB-4A79-B04B-A13089F9E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626"/>
          </a:xfrm>
        </p:spPr>
        <p:txBody>
          <a:bodyPr>
            <a:noAutofit/>
          </a:bodyPr>
          <a:lstStyle/>
          <a:p>
            <a:pPr algn="ctr"/>
            <a:r>
              <a:rPr lang="en-IN" b="1" u="sng" dirty="0" smtClean="0"/>
              <a:t>THE FOUR DIFFERENT COMPANIES THAT BENIFITED FROM TENSORFLOW:</a:t>
            </a:r>
            <a:endParaRPr lang="en-IN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72800-2D1A-4B5A-B1C7-18A705AF3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1684982"/>
            <a:ext cx="11691258" cy="50406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IN" sz="1400" dirty="0"/>
          </a:p>
          <a:p>
            <a:pPr>
              <a:lnSpc>
                <a:spcPct val="100000"/>
              </a:lnSpc>
            </a:pPr>
            <a:r>
              <a:rPr lang="en-IN" sz="2000" dirty="0"/>
              <a:t>TensorFlow being an open sourcing, it is Impossible to talk about every company that is using this software.</a:t>
            </a:r>
          </a:p>
          <a:p>
            <a:pPr>
              <a:lnSpc>
                <a:spcPct val="100000"/>
              </a:lnSpc>
            </a:pPr>
            <a:r>
              <a:rPr lang="en-IN" sz="2000" dirty="0"/>
              <a:t>Let us see the four different companies where TensorFlow played a major role in the development of their business.  </a:t>
            </a:r>
          </a:p>
          <a:p>
            <a:pPr>
              <a:lnSpc>
                <a:spcPct val="100000"/>
              </a:lnSpc>
            </a:pPr>
            <a:r>
              <a:rPr lang="en-IN" sz="2000" dirty="0"/>
              <a:t>The companies are:</a:t>
            </a:r>
          </a:p>
          <a:p>
            <a:pPr>
              <a:lnSpc>
                <a:spcPct val="100000"/>
              </a:lnSpc>
            </a:pPr>
            <a:endParaRPr lang="en-IN" sz="2000" dirty="0"/>
          </a:p>
          <a:p>
            <a:pPr lvl="2">
              <a:lnSpc>
                <a:spcPct val="100000"/>
              </a:lnSpc>
            </a:pPr>
            <a:r>
              <a:rPr lang="en-IN" dirty="0" smtClean="0"/>
              <a:t>Airbnb</a:t>
            </a:r>
          </a:p>
          <a:p>
            <a:pPr lvl="2">
              <a:lnSpc>
                <a:spcPct val="100000"/>
              </a:lnSpc>
            </a:pPr>
            <a:endParaRPr lang="en-IN" dirty="0"/>
          </a:p>
          <a:p>
            <a:pPr lvl="2">
              <a:lnSpc>
                <a:spcPct val="100000"/>
              </a:lnSpc>
            </a:pPr>
            <a:r>
              <a:rPr lang="en-IN" dirty="0"/>
              <a:t>GE </a:t>
            </a:r>
            <a:r>
              <a:rPr lang="en-IN" dirty="0" smtClean="0"/>
              <a:t>HealthCare</a:t>
            </a:r>
          </a:p>
          <a:p>
            <a:pPr lvl="2">
              <a:lnSpc>
                <a:spcPct val="100000"/>
              </a:lnSpc>
            </a:pPr>
            <a:endParaRPr lang="en-IN" dirty="0"/>
          </a:p>
          <a:p>
            <a:pPr lvl="2">
              <a:lnSpc>
                <a:spcPct val="100000"/>
              </a:lnSpc>
            </a:pPr>
            <a:r>
              <a:rPr lang="en-IN" dirty="0" smtClean="0"/>
              <a:t>Airbus</a:t>
            </a:r>
          </a:p>
          <a:p>
            <a:pPr lvl="2">
              <a:lnSpc>
                <a:spcPct val="100000"/>
              </a:lnSpc>
            </a:pPr>
            <a:endParaRPr lang="en-IN" dirty="0"/>
          </a:p>
          <a:p>
            <a:pPr lvl="2">
              <a:lnSpc>
                <a:spcPct val="100000"/>
              </a:lnSpc>
            </a:pPr>
            <a:r>
              <a:rPr lang="en-IN" dirty="0"/>
              <a:t>Qualcomm</a:t>
            </a:r>
          </a:p>
          <a:p>
            <a:pPr marL="0" indent="0">
              <a:buNone/>
            </a:pPr>
            <a:r>
              <a:rPr lang="en-IN" sz="1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79404-808D-462E-923B-785668C73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295" y="2696142"/>
            <a:ext cx="11277151" cy="485419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1400" dirty="0"/>
          </a:p>
          <a:p>
            <a:pPr>
              <a:lnSpc>
                <a:spcPct val="100000"/>
              </a:lnSpc>
            </a:pPr>
            <a:r>
              <a:rPr lang="en-IN" sz="2000" dirty="0"/>
              <a:t>Initially the team used to sort the images manually which consumed lots of time and energy. A smarter way to over come such issues was to shift towards a better technology</a:t>
            </a:r>
            <a:r>
              <a:rPr lang="en-IN" sz="2000" dirty="0" smtClean="0"/>
              <a:t>.</a:t>
            </a:r>
          </a:p>
          <a:p>
            <a:pPr>
              <a:lnSpc>
                <a:spcPct val="100000"/>
              </a:lnSpc>
            </a:pPr>
            <a:endParaRPr lang="en-IN" sz="2000" dirty="0"/>
          </a:p>
          <a:p>
            <a:pPr>
              <a:lnSpc>
                <a:spcPct val="100000"/>
              </a:lnSpc>
            </a:pPr>
            <a:r>
              <a:rPr lang="en-IN" sz="2000" dirty="0"/>
              <a:t>With TensorFlow the efficiency of their business was rapidly growing and this in turn gave the company a smoother experience and better results</a:t>
            </a:r>
            <a:r>
              <a:rPr lang="en-IN" sz="2000" dirty="0" smtClean="0"/>
              <a:t>.</a:t>
            </a:r>
          </a:p>
          <a:p>
            <a:pPr>
              <a:lnSpc>
                <a:spcPct val="100000"/>
              </a:lnSpc>
            </a:pPr>
            <a:endParaRPr lang="en-IN" sz="2000" dirty="0"/>
          </a:p>
          <a:p>
            <a:pPr>
              <a:lnSpc>
                <a:spcPct val="100000"/>
              </a:lnSpc>
            </a:pPr>
            <a:r>
              <a:rPr lang="en-IN" sz="2000" dirty="0"/>
              <a:t>Following factors could be visualized of have a steady improvement in the software</a:t>
            </a:r>
            <a:r>
              <a:rPr lang="en-IN" sz="2000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IN" sz="2000" dirty="0"/>
          </a:p>
          <a:p>
            <a:pPr lvl="2">
              <a:lnSpc>
                <a:spcPct val="100000"/>
              </a:lnSpc>
            </a:pPr>
            <a:r>
              <a:rPr lang="en-IN" dirty="0"/>
              <a:t>Speeding up the search process.</a:t>
            </a:r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9E4292-79F5-468A-8AC4-D89725659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13" y="1728453"/>
            <a:ext cx="3363235" cy="8621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4D8FCF-13EB-4A79-B04B-A13089F9E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626"/>
          </a:xfrm>
        </p:spPr>
        <p:txBody>
          <a:bodyPr>
            <a:noAutofit/>
          </a:bodyPr>
          <a:lstStyle/>
          <a:p>
            <a:pPr algn="ctr"/>
            <a:r>
              <a:rPr lang="en-IN" b="1" u="sng" dirty="0" smtClean="0"/>
              <a:t>THE FOUR DIFFERENT COMPANIES THAT BENIFITED FROM TENSORFLOW:</a:t>
            </a:r>
            <a:endParaRPr lang="en-IN" b="1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453295" y="1732609"/>
            <a:ext cx="679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/>
              <a:t>1)</a:t>
            </a:r>
            <a:endParaRPr lang="en-GB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1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39189"/>
            <a:ext cx="10515600" cy="1325563"/>
          </a:xfrm>
        </p:spPr>
        <p:txBody>
          <a:bodyPr/>
          <a:lstStyle/>
          <a:p>
            <a:r>
              <a:rPr lang="en-IN" b="1" u="sng" dirty="0" smtClean="0"/>
              <a:t>TENSORFLOW 2.0 V/S </a:t>
            </a:r>
            <a:r>
              <a:rPr lang="en-IN" b="1" u="sng" dirty="0" smtClean="0"/>
              <a:t>TENSORFLOW 1.X:</a:t>
            </a:r>
            <a:endParaRPr lang="en-GB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074" y="1084216"/>
            <a:ext cx="10922726" cy="577378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70000"/>
              </a:lnSpc>
            </a:pPr>
            <a:r>
              <a:rPr lang="en-IN" sz="2200" dirty="0"/>
              <a:t>API </a:t>
            </a:r>
            <a:r>
              <a:rPr lang="en-IN" sz="2200" dirty="0" err="1" smtClean="0"/>
              <a:t>Cleanup</a:t>
            </a:r>
            <a:endParaRPr lang="en-IN" sz="2200" dirty="0"/>
          </a:p>
          <a:p>
            <a:pPr>
              <a:lnSpc>
                <a:spcPct val="170000"/>
              </a:lnSpc>
            </a:pPr>
            <a:r>
              <a:rPr lang="en-IN" sz="2200" dirty="0"/>
              <a:t>Eager </a:t>
            </a:r>
            <a:r>
              <a:rPr lang="en-IN" sz="2200" dirty="0" smtClean="0"/>
              <a:t>Execution</a:t>
            </a:r>
            <a:endParaRPr lang="en-IN" sz="2200" dirty="0"/>
          </a:p>
          <a:p>
            <a:pPr>
              <a:lnSpc>
                <a:spcPct val="170000"/>
              </a:lnSpc>
            </a:pPr>
            <a:r>
              <a:rPr lang="en-IN" sz="2200" dirty="0"/>
              <a:t>No more </a:t>
            </a:r>
            <a:r>
              <a:rPr lang="en-IN" sz="2200" dirty="0" err="1" smtClean="0"/>
              <a:t>globals</a:t>
            </a:r>
            <a:endParaRPr lang="en-IN" sz="2200" dirty="0"/>
          </a:p>
          <a:p>
            <a:pPr>
              <a:lnSpc>
                <a:spcPct val="170000"/>
              </a:lnSpc>
            </a:pPr>
            <a:r>
              <a:rPr lang="en-IN" sz="2200" dirty="0"/>
              <a:t>Functions, not </a:t>
            </a:r>
            <a:r>
              <a:rPr lang="en-IN" sz="2200" dirty="0" smtClean="0"/>
              <a:t>sessions</a:t>
            </a:r>
            <a:endParaRPr lang="en-IN" sz="2200" dirty="0"/>
          </a:p>
          <a:p>
            <a:pPr>
              <a:lnSpc>
                <a:spcPct val="170000"/>
              </a:lnSpc>
            </a:pPr>
            <a:r>
              <a:rPr lang="en-IN" sz="2200" dirty="0"/>
              <a:t>Refactor your code into smaller </a:t>
            </a:r>
            <a:r>
              <a:rPr lang="en-IN" sz="2200" dirty="0" smtClean="0"/>
              <a:t>functions</a:t>
            </a:r>
            <a:endParaRPr lang="en-IN" sz="2200" dirty="0"/>
          </a:p>
          <a:p>
            <a:pPr>
              <a:lnSpc>
                <a:spcPct val="170000"/>
              </a:lnSpc>
            </a:pPr>
            <a:r>
              <a:rPr lang="en-IN" sz="2200" dirty="0"/>
              <a:t>Use </a:t>
            </a:r>
            <a:r>
              <a:rPr lang="en-IN" sz="2200" dirty="0" err="1"/>
              <a:t>Keras</a:t>
            </a:r>
            <a:r>
              <a:rPr lang="en-IN" sz="2200" dirty="0"/>
              <a:t> layers and models to manage </a:t>
            </a:r>
            <a:r>
              <a:rPr lang="en-IN" sz="2200" dirty="0" smtClean="0"/>
              <a:t>variables</a:t>
            </a:r>
            <a:endParaRPr lang="en-IN" sz="2200" dirty="0"/>
          </a:p>
          <a:p>
            <a:pPr>
              <a:lnSpc>
                <a:spcPct val="170000"/>
              </a:lnSpc>
            </a:pPr>
            <a:r>
              <a:rPr lang="en-IN" sz="2200" dirty="0"/>
              <a:t>Combine </a:t>
            </a:r>
            <a:r>
              <a:rPr lang="en-IN" sz="2200" dirty="0" err="1"/>
              <a:t>tf.data.Datasets</a:t>
            </a:r>
            <a:r>
              <a:rPr lang="en-IN" sz="2200" dirty="0"/>
              <a:t> and @</a:t>
            </a:r>
            <a:r>
              <a:rPr lang="en-IN" sz="2200" dirty="0" err="1" smtClean="0"/>
              <a:t>tf.function</a:t>
            </a:r>
            <a:endParaRPr lang="en-IN" sz="2200" dirty="0"/>
          </a:p>
          <a:p>
            <a:pPr>
              <a:lnSpc>
                <a:spcPct val="170000"/>
              </a:lnSpc>
            </a:pPr>
            <a:r>
              <a:rPr lang="en-IN" sz="2200" dirty="0"/>
              <a:t>Advantage of </a:t>
            </a:r>
            <a:r>
              <a:rPr lang="en-IN" sz="2200" dirty="0" err="1"/>
              <a:t>AutoGraph</a:t>
            </a:r>
            <a:r>
              <a:rPr lang="en-IN" sz="2200" dirty="0"/>
              <a:t> with Python control flow</a:t>
            </a:r>
          </a:p>
          <a:p>
            <a:pPr>
              <a:lnSpc>
                <a:spcPct val="170000"/>
              </a:lnSpc>
            </a:pPr>
            <a:r>
              <a:rPr lang="en-IN" sz="2200" dirty="0" err="1"/>
              <a:t>tf.metrics</a:t>
            </a:r>
            <a:r>
              <a:rPr lang="en-IN" sz="2200" dirty="0"/>
              <a:t> aggregates data and </a:t>
            </a:r>
            <a:r>
              <a:rPr lang="en-IN" sz="2200" dirty="0" err="1"/>
              <a:t>tf.summary</a:t>
            </a:r>
            <a:r>
              <a:rPr lang="en-IN" sz="2200" dirty="0"/>
              <a:t> logs them</a:t>
            </a:r>
          </a:p>
          <a:p>
            <a:pPr>
              <a:lnSpc>
                <a:spcPct val="170000"/>
              </a:lnSpc>
            </a:pPr>
            <a:r>
              <a:rPr lang="en-IN" sz="2200" dirty="0"/>
              <a:t>Use </a:t>
            </a:r>
            <a:r>
              <a:rPr lang="en-IN" sz="2200" dirty="0" err="1"/>
              <a:t>tf.config.experimental_run_functions_eagerly</a:t>
            </a:r>
            <a:r>
              <a:rPr lang="en-IN" sz="2200" dirty="0"/>
              <a:t>() when debugging</a:t>
            </a:r>
          </a:p>
          <a:p>
            <a:pPr>
              <a:lnSpc>
                <a:spcPct val="170000"/>
              </a:lnSpc>
            </a:pPr>
            <a:endParaRPr lang="en-IN" sz="2200" dirty="0"/>
          </a:p>
          <a:p>
            <a:pPr>
              <a:lnSpc>
                <a:spcPct val="170000"/>
              </a:lnSpc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1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404949" y="2300964"/>
            <a:ext cx="1233133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Prediction based on previous search, cost estimation </a:t>
            </a:r>
            <a:endParaRPr lang="en-IN" sz="2000" dirty="0" smtClean="0"/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Discovering and classifying in-app message intent at </a:t>
            </a:r>
            <a:r>
              <a:rPr lang="en-IN" sz="2000" dirty="0" smtClean="0"/>
              <a:t>Airbnb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Use of sequence models and LSTM networks to create suggested responses for our customer service </a:t>
            </a:r>
            <a:r>
              <a:rPr lang="en-IN" sz="2000" dirty="0" smtClean="0"/>
              <a:t>agents .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Learning Market dynamics for optimal </a:t>
            </a:r>
            <a:r>
              <a:rPr lang="en-IN" sz="2000" dirty="0" smtClean="0"/>
              <a:t>pricing .</a:t>
            </a:r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1200150" lvl="2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/>
              <a:t>Contextual Calendar </a:t>
            </a:r>
            <a:r>
              <a:rPr lang="en-IN" sz="2000" dirty="0" smtClean="0"/>
              <a:t>Reminders .</a:t>
            </a:r>
            <a:endParaRPr lang="en-IN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4D8FCF-13EB-4A79-B04B-A13089F9E522}"/>
              </a:ext>
            </a:extLst>
          </p:cNvPr>
          <p:cNvSpPr txBox="1">
            <a:spLocks/>
          </p:cNvSpPr>
          <p:nvPr/>
        </p:nvSpPr>
        <p:spPr>
          <a:xfrm>
            <a:off x="785948" y="456566"/>
            <a:ext cx="10515600" cy="8866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u="sng" dirty="0" smtClean="0"/>
              <a:t>THE FOUR DIFFERENT COMPANIES THAT BENIFITED FROM TENSORFLOW:</a:t>
            </a:r>
            <a:endParaRPr lang="en-IN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85648" y="5823313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2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6C17A-BE81-429D-851F-C63479ED6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897" y="2826441"/>
            <a:ext cx="11301549" cy="3060009"/>
          </a:xfrm>
        </p:spPr>
        <p:txBody>
          <a:bodyPr>
            <a:normAutofit/>
          </a:bodyPr>
          <a:lstStyle/>
          <a:p>
            <a:pPr algn="just"/>
            <a:r>
              <a:rPr lang="en-IN" sz="2000" dirty="0"/>
              <a:t>The scan operators requires low resolution images to identify the specific location. </a:t>
            </a:r>
            <a:endParaRPr lang="en-IN" sz="2000" dirty="0" smtClean="0"/>
          </a:p>
          <a:p>
            <a:pPr algn="just"/>
            <a:endParaRPr lang="en-IN" sz="2000" dirty="0" smtClean="0"/>
          </a:p>
          <a:p>
            <a:pPr algn="just"/>
            <a:r>
              <a:rPr lang="en-IN" sz="2000" dirty="0" smtClean="0"/>
              <a:t>This </a:t>
            </a:r>
            <a:r>
              <a:rPr lang="en-IN" sz="2000" dirty="0"/>
              <a:t>procedure was complicated as the orientation, location, and coverage needs to be correct in all three spatial dimensions</a:t>
            </a:r>
            <a:r>
              <a:rPr lang="en-IN" sz="2000" dirty="0" smtClean="0"/>
              <a:t>.</a:t>
            </a:r>
          </a:p>
          <a:p>
            <a:pPr algn="just"/>
            <a:endParaRPr lang="en-IN" sz="2000" dirty="0" smtClean="0"/>
          </a:p>
          <a:p>
            <a:pPr algn="just"/>
            <a:r>
              <a:rPr lang="en-IN" sz="2000" dirty="0" smtClean="0"/>
              <a:t> </a:t>
            </a:r>
            <a:r>
              <a:rPr lang="en-IN" sz="2000" dirty="0"/>
              <a:t>It is time-consuming and difficult, especially for complex anatomies</a:t>
            </a:r>
            <a:r>
              <a:rPr lang="en-IN" sz="2000" dirty="0" smtClean="0"/>
              <a:t>.</a:t>
            </a:r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88D7E-2CEA-4245-9A08-95F20E6C64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0" b="19619"/>
          <a:stretch/>
        </p:blipFill>
        <p:spPr>
          <a:xfrm>
            <a:off x="1047205" y="1486418"/>
            <a:ext cx="4334691" cy="101662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4D8FCF-13EB-4A79-B04B-A13089F9E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6626"/>
          </a:xfrm>
        </p:spPr>
        <p:txBody>
          <a:bodyPr>
            <a:noAutofit/>
          </a:bodyPr>
          <a:lstStyle/>
          <a:p>
            <a:pPr algn="ctr"/>
            <a:r>
              <a:rPr lang="en-IN" b="1" u="sng" dirty="0" smtClean="0"/>
              <a:t>THE FOUR DIFFERENT COMPANIES THAT BENIFITED FROM TENSORFLOW:</a:t>
            </a:r>
            <a:endParaRPr lang="en-IN" b="1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428897" y="1685153"/>
            <a:ext cx="838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/>
              <a:t>2)</a:t>
            </a:r>
            <a:endParaRPr lang="en-GB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1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8971" y="1895850"/>
            <a:ext cx="1123405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With </a:t>
            </a:r>
            <a:r>
              <a:rPr lang="en-IN" sz="2000" dirty="0" err="1"/>
              <a:t>TensorFlow</a:t>
            </a:r>
            <a:r>
              <a:rPr lang="en-IN" sz="2000" dirty="0"/>
              <a:t> in picture the company benefited 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Support for 2D and 3D Cascaded Neural Networks (CNN) which is the primary requirement for medical image volume processing</a:t>
            </a:r>
            <a:r>
              <a:rPr lang="en-IN" sz="2000" dirty="0" smtClean="0"/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Continuous development with backward compatibility making it easier for code development and </a:t>
            </a:r>
            <a:r>
              <a:rPr lang="en-IN" sz="2000" dirty="0" smtClean="0"/>
              <a:t>maintenance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Stability of graph computations made it attractive for product </a:t>
            </a:r>
            <a:r>
              <a:rPr lang="en-IN" sz="2000" dirty="0" smtClean="0"/>
              <a:t>deployment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Extensive open-source user and developer community which supported latest algorithm implementations and made them readily </a:t>
            </a:r>
            <a:r>
              <a:rPr lang="en-IN" sz="2000" dirty="0" smtClean="0"/>
              <a:t>available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IN" sz="2000" dirty="0" err="1"/>
              <a:t>Keras</a:t>
            </a:r>
            <a:r>
              <a:rPr lang="en-IN" sz="2000" dirty="0"/>
              <a:t> interface was available which significantly reduced the development time</a:t>
            </a:r>
            <a:endParaRPr lang="en-IN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4D8FCF-13EB-4A79-B04B-A13089F9E52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88662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u="sng" dirty="0" smtClean="0"/>
              <a:t>THE FOUR DIFFERENT COMPANIES THAT BENIFITED FROM TENSORFLOW:</a:t>
            </a:r>
          </a:p>
          <a:p>
            <a:pPr algn="ctr"/>
            <a:endParaRPr lang="en-IN" b="1" u="sng" dirty="0"/>
          </a:p>
          <a:p>
            <a:pPr algn="ctr"/>
            <a:endParaRPr lang="en-IN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74400" y="5782476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0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B165C-DBA0-4758-B3AB-3BD8B8241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005" y="307542"/>
            <a:ext cx="11717383" cy="655045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r>
              <a:rPr lang="en-IN" sz="2000" dirty="0"/>
              <a:t>      </a:t>
            </a: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  <a:p>
            <a:pPr marL="0" indent="0">
              <a:buNone/>
            </a:pPr>
            <a:endParaRPr lang="en-IN" sz="2000" dirty="0" smtClean="0"/>
          </a:p>
          <a:p>
            <a:r>
              <a:rPr lang="en-IN" sz="2400" dirty="0" smtClean="0"/>
              <a:t>The </a:t>
            </a:r>
            <a:r>
              <a:rPr lang="en-IN" sz="2400" dirty="0"/>
              <a:t>images that are taken now are with a better clarity so as for the team to identify the specific location for diagnosis.</a:t>
            </a:r>
          </a:p>
          <a:p>
            <a:endParaRPr lang="en-IN" sz="2400" dirty="0"/>
          </a:p>
          <a:p>
            <a:endParaRPr lang="en-IN" sz="2400" dirty="0" smtClean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endParaRPr lang="en-IN" sz="1400" dirty="0"/>
          </a:p>
          <a:p>
            <a:r>
              <a:rPr lang="en-IN" sz="2400" dirty="0"/>
              <a:t>  This Company is working wonders already in the section of brain. They are looking forward to expand themselves further more to </a:t>
            </a:r>
            <a:r>
              <a:rPr lang="en-IN" sz="2400" b="1" dirty="0"/>
              <a:t>knee</a:t>
            </a:r>
            <a:r>
              <a:rPr lang="en-IN" sz="2400" dirty="0"/>
              <a:t> and </a:t>
            </a:r>
            <a:r>
              <a:rPr lang="en-IN" sz="2400" b="1" dirty="0"/>
              <a:t>spine</a:t>
            </a:r>
            <a:r>
              <a:rPr lang="en-IN" sz="2400" dirty="0"/>
              <a:t> as well.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CC902-3172-4767-B689-03BA0BF91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" y="2908571"/>
            <a:ext cx="10672353" cy="286423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09005" y="499936"/>
            <a:ext cx="115475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Deployment was done using a </a:t>
            </a:r>
            <a:r>
              <a:rPr lang="en-IN" sz="2000" dirty="0" err="1"/>
              <a:t>TensorFlow</a:t>
            </a:r>
            <a:r>
              <a:rPr lang="en-IN" sz="2000" dirty="0"/>
              <a:t> Serving CPU based </a:t>
            </a:r>
            <a:r>
              <a:rPr lang="en-IN" sz="2000" dirty="0" err="1"/>
              <a:t>docker</a:t>
            </a:r>
            <a:r>
              <a:rPr lang="en-IN" sz="2000" dirty="0"/>
              <a:t> container and </a:t>
            </a:r>
            <a:r>
              <a:rPr lang="en-IN" sz="2000" dirty="0" err="1"/>
              <a:t>RestAPI</a:t>
            </a:r>
            <a:r>
              <a:rPr lang="en-IN" sz="2000" dirty="0"/>
              <a:t> calls to process the localizer once it is acquired</a:t>
            </a:r>
            <a:r>
              <a:rPr lang="en-IN" sz="20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In short this company has used </a:t>
            </a:r>
            <a:r>
              <a:rPr lang="en-IN" sz="2000" dirty="0" err="1"/>
              <a:t>TensorFlow</a:t>
            </a:r>
            <a:r>
              <a:rPr lang="en-IN" sz="2000" dirty="0"/>
              <a:t> for Intelligent Scanning Using Deep Learning for MRI</a:t>
            </a:r>
            <a:endParaRPr lang="en-IN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9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945AB-ACB6-40EB-85C6-4C564701B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035" y="2230917"/>
            <a:ext cx="11834949" cy="462708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endParaRPr lang="en-IN" sz="2000" dirty="0"/>
          </a:p>
          <a:p>
            <a:pPr algn="just">
              <a:lnSpc>
                <a:spcPct val="100000"/>
              </a:lnSpc>
            </a:pPr>
            <a:r>
              <a:rPr lang="en-IN" sz="2000" dirty="0"/>
              <a:t> </a:t>
            </a:r>
            <a:r>
              <a:rPr lang="en-US" sz="2000" dirty="0"/>
              <a:t>Airbus </a:t>
            </a:r>
            <a:r>
              <a:rPr lang="en-US" sz="2000" dirty="0" err="1"/>
              <a:t>Defence</a:t>
            </a:r>
            <a:r>
              <a:rPr lang="en-US" sz="2000" dirty="0"/>
              <a:t> and Space uses an algorithm to identify satellite images which is sometimes very difficult to determine, even for the human eye, whether a particular area on a satellite image is cloud or snow. </a:t>
            </a:r>
            <a:endParaRPr lang="en-US" sz="2000" dirty="0" smtClean="0"/>
          </a:p>
          <a:p>
            <a:pPr algn="just">
              <a:lnSpc>
                <a:spcPct val="100000"/>
              </a:lnSpc>
            </a:pPr>
            <a:endParaRPr lang="en-US" sz="2000" dirty="0"/>
          </a:p>
          <a:p>
            <a:pPr algn="just">
              <a:lnSpc>
                <a:spcPct val="100000"/>
              </a:lnSpc>
            </a:pPr>
            <a:r>
              <a:rPr lang="en-US" sz="2000" dirty="0"/>
              <a:t>But it has an error rate of 11%, which has prompted Airbus to test the deep-learning platform </a:t>
            </a:r>
            <a:r>
              <a:rPr lang="en-US" sz="2000" b="1" dirty="0"/>
              <a:t>TensorFlow.</a:t>
            </a:r>
            <a:r>
              <a:rPr lang="en-US" sz="2000" dirty="0"/>
              <a:t>  </a:t>
            </a:r>
            <a:endParaRPr lang="en-US" sz="2000" dirty="0" smtClean="0"/>
          </a:p>
          <a:p>
            <a:pPr algn="just">
              <a:lnSpc>
                <a:spcPct val="100000"/>
              </a:lnSpc>
            </a:pPr>
            <a:endParaRPr lang="en-US" sz="2000" dirty="0"/>
          </a:p>
          <a:p>
            <a:pPr algn="just">
              <a:lnSpc>
                <a:spcPct val="100000"/>
              </a:lnSpc>
            </a:pPr>
            <a:r>
              <a:rPr lang="en-US" sz="2000" dirty="0"/>
              <a:t>TensorFlow analyses a large number of images, looks for recurring patterns, and uses this to learn how to identify objects by itself</a:t>
            </a:r>
            <a:r>
              <a:rPr lang="en-US" sz="2000" dirty="0" smtClean="0"/>
              <a:t>.</a:t>
            </a:r>
          </a:p>
          <a:p>
            <a:pPr algn="just">
              <a:lnSpc>
                <a:spcPct val="100000"/>
              </a:lnSpc>
            </a:pPr>
            <a:endParaRPr lang="en-US" sz="2000" dirty="0"/>
          </a:p>
          <a:p>
            <a:pPr algn="just">
              <a:lnSpc>
                <a:spcPct val="100000"/>
              </a:lnSpc>
            </a:pPr>
            <a:r>
              <a:rPr lang="en-US" sz="2000" dirty="0"/>
              <a:t>In the TensorFlow test phase, the error rate has already improved to just 3</a:t>
            </a:r>
            <a:r>
              <a:rPr lang="en-US" sz="2000" dirty="0" smtClean="0"/>
              <a:t>%.</a:t>
            </a:r>
          </a:p>
          <a:p>
            <a:pPr algn="just">
              <a:lnSpc>
                <a:spcPct val="100000"/>
              </a:lnSpc>
            </a:pPr>
            <a:endParaRPr lang="en-US" sz="2000" dirty="0"/>
          </a:p>
          <a:p>
            <a:pPr algn="just">
              <a:lnSpc>
                <a:spcPct val="100000"/>
              </a:lnSpc>
            </a:pPr>
            <a:r>
              <a:rPr lang="en-US" sz="2000" dirty="0"/>
              <a:t> Airbus is convinced that these new applications will make a huge difference and now that these programs are freely available, the field of image recognition will progress in leaps and bounds and open up new opportunities for Airbus. </a:t>
            </a:r>
          </a:p>
          <a:p>
            <a:pPr marL="0" indent="0">
              <a:lnSpc>
                <a:spcPct val="100000"/>
              </a:lnSpc>
              <a:buNone/>
            </a:pP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D14F2-C494-4B38-B935-769182BE8C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7" t="28971" r="4866" b="15715"/>
          <a:stretch/>
        </p:blipFill>
        <p:spPr>
          <a:xfrm>
            <a:off x="875211" y="1594809"/>
            <a:ext cx="3905795" cy="9561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63041" y="154815"/>
            <a:ext cx="884355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4400" b="1" u="sng" dirty="0">
                <a:latin typeface="+mj-lt"/>
              </a:rPr>
              <a:t>THE FOUR DIFFERENT COMPANIES THAT BENIFITED FROM TENSORFLOW:</a:t>
            </a:r>
            <a:endParaRPr lang="en-GB" sz="44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3508" y="1718929"/>
            <a:ext cx="6792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/>
              <a:t>3)</a:t>
            </a:r>
            <a:endParaRPr lang="en-GB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0949942" y="5376999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8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B4C18-9D5A-4CD5-A249-F2BC8AEC1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093" y="2864212"/>
            <a:ext cx="11625942" cy="4752575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/>
              <a:t>TensorFlow was designed to run on processing units inside of processors. </a:t>
            </a:r>
            <a:endParaRPr lang="en-US" sz="2000" dirty="0" smtClean="0"/>
          </a:p>
          <a:p>
            <a:pPr algn="just">
              <a:lnSpc>
                <a:spcPct val="100000"/>
              </a:lnSpc>
            </a:pPr>
            <a:endParaRPr lang="en-US" sz="2000" dirty="0" smtClean="0"/>
          </a:p>
          <a:p>
            <a:pPr algn="just">
              <a:lnSpc>
                <a:spcPct val="100000"/>
              </a:lnSpc>
            </a:pPr>
            <a:r>
              <a:rPr lang="en-US" sz="2000" dirty="0" smtClean="0"/>
              <a:t>Snapdragon </a:t>
            </a:r>
            <a:r>
              <a:rPr lang="en-US" sz="2000" dirty="0"/>
              <a:t>processors integrate a CPU, GPU and many more technologies including a Digital Signal Processor, or DSP</a:t>
            </a:r>
            <a:r>
              <a:rPr lang="en-US" sz="2000" dirty="0" smtClean="0"/>
              <a:t>.</a:t>
            </a:r>
          </a:p>
          <a:p>
            <a:pPr algn="just">
              <a:lnSpc>
                <a:spcPct val="100000"/>
              </a:lnSpc>
            </a:pPr>
            <a:endParaRPr lang="en-US" sz="2000" dirty="0"/>
          </a:p>
          <a:p>
            <a:pPr algn="just">
              <a:lnSpc>
                <a:spcPct val="100000"/>
              </a:lnSpc>
            </a:pPr>
            <a:r>
              <a:rPr lang="en-US" sz="2000" dirty="0"/>
              <a:t>The companies DSP architecture is designed to process certain audio and video features more quickly and at lower power than a CPU or GPU, which is why it’s ideal to exploit its advantages. </a:t>
            </a:r>
            <a:endParaRPr lang="en-US" sz="2000" dirty="0" smtClean="0"/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/>
          </a:p>
          <a:p>
            <a:pPr algn="just">
              <a:lnSpc>
                <a:spcPct val="100000"/>
              </a:lnSpc>
            </a:pPr>
            <a:r>
              <a:rPr lang="en-US" sz="2000" dirty="0" smtClean="0"/>
              <a:t> The </a:t>
            </a:r>
            <a:r>
              <a:rPr lang="en-US" sz="2000" dirty="0"/>
              <a:t>chart below illustrates the benefits of apps optimized for our DSP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/>
          </a:p>
          <a:p>
            <a:pPr marL="0" indent="0" algn="just">
              <a:lnSpc>
                <a:spcPct val="100000"/>
              </a:lnSpc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1400" dirty="0"/>
          </a:p>
          <a:p>
            <a:pPr marL="0" indent="0" algn="just">
              <a:buNone/>
            </a:pP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DABED-B233-4D2F-9502-F73092AAF4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" t="23652" r="10808" b="24244"/>
          <a:stretch/>
        </p:blipFill>
        <p:spPr>
          <a:xfrm>
            <a:off x="767468" y="1842055"/>
            <a:ext cx="3639627" cy="80702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4D8FCF-13EB-4A79-B04B-A13089F9E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473" y="226022"/>
            <a:ext cx="10515600" cy="886626"/>
          </a:xfrm>
        </p:spPr>
        <p:txBody>
          <a:bodyPr>
            <a:noAutofit/>
          </a:bodyPr>
          <a:lstStyle/>
          <a:p>
            <a:pPr algn="ctr"/>
            <a:r>
              <a:rPr lang="en-IN" b="1" u="sng" dirty="0" smtClean="0"/>
              <a:t>THE FOUR DIFFERENT COMPANIES THAT BENIFITED FROM TENSORFLOW:</a:t>
            </a:r>
            <a:endParaRPr lang="en-IN" b="1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375582" y="1842055"/>
            <a:ext cx="6008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/>
              <a:t>4)</a:t>
            </a:r>
            <a:endParaRPr lang="en-GB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7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566" y="1825625"/>
            <a:ext cx="11769634" cy="435133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 err="1"/>
              <a:t>TensorFlow</a:t>
            </a:r>
            <a:r>
              <a:rPr lang="en-US" sz="2000" dirty="0"/>
              <a:t> will run on the DSP so apps can run faster and more efficiently without taxing the entire system. </a:t>
            </a:r>
          </a:p>
          <a:p>
            <a:pPr algn="just">
              <a:lnSpc>
                <a:spcPct val="100000"/>
              </a:lnSpc>
            </a:pPr>
            <a:endParaRPr lang="en-US" sz="2000" dirty="0"/>
          </a:p>
          <a:p>
            <a:pPr algn="just">
              <a:lnSpc>
                <a:spcPct val="100000"/>
              </a:lnSpc>
            </a:pPr>
            <a:r>
              <a:rPr lang="en-IN" sz="2000" dirty="0"/>
              <a:t>Qualcomm Technologies also offers support for </a:t>
            </a:r>
            <a:r>
              <a:rPr lang="en-IN" sz="2000" dirty="0" err="1"/>
              <a:t>TensorFlow</a:t>
            </a:r>
            <a:r>
              <a:rPr lang="en-IN" sz="2000" dirty="0"/>
              <a:t> on Snapdragon processors via the</a:t>
            </a:r>
            <a:r>
              <a:rPr lang="en-IN" sz="2000" dirty="0">
                <a:hlinkClick r:id="rId2">
                  <a:extLst>
                    <a:ext uri="{A12FA001-AC4F-418D-AE19-62706E023703}">
                      <ahyp:hlinkClr xmlns="" xmlns:ahyp="http://schemas.microsoft.com/office/drawing/2018/hyperlinkcolor" xmlns:lc="http://schemas.openxmlformats.org/drawingml/2006/lockedCanvas" val="tx"/>
                    </a:ext>
                  </a:extLst>
                </a:hlinkClick>
              </a:rPr>
              <a:t> Qualcomm Snapdragon Neural Processing Engine SDK</a:t>
            </a:r>
            <a:r>
              <a:rPr lang="en-IN" sz="2000" dirty="0"/>
              <a:t>, a heterogeneous software framework engineered to allow OEMs to run </a:t>
            </a:r>
            <a:r>
              <a:rPr lang="en-IN" sz="2000" dirty="0" err="1"/>
              <a:t>TensorFlow</a:t>
            </a:r>
            <a:r>
              <a:rPr lang="en-IN" sz="2000" dirty="0"/>
              <a:t>-trained models on the core (CPU, GPU, or DSP) that can deliver the best performance and power profile for the intended user experience.</a:t>
            </a:r>
          </a:p>
          <a:p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9BA5FB-CE5F-4E65-ACCB-7F2CB4B2B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240" y="4445430"/>
            <a:ext cx="7641771" cy="21756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04D8FCF-13EB-4A79-B04B-A13089F9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IN" b="1" u="sng" dirty="0" smtClean="0"/>
              <a:t>THE FOUR DIFFERENT COMPANIES THAT BENIFITED FROM TENSORFLOW:</a:t>
            </a:r>
            <a:endParaRPr lang="en-IN" b="1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6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0350" y="927100"/>
            <a:ext cx="11798300" cy="6509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hlinkClick r:id="rId2"/>
              </a:rPr>
              <a:t>https</a:t>
            </a:r>
            <a:r>
              <a:rPr lang="en-GB" dirty="0">
                <a:hlinkClick r:id="rId2"/>
              </a:rPr>
              <a:t>://</a:t>
            </a:r>
            <a:r>
              <a:rPr lang="en-GB" dirty="0" smtClean="0">
                <a:hlinkClick r:id="rId2"/>
              </a:rPr>
              <a:t>www.tensorflow.org/install</a:t>
            </a:r>
            <a:endParaRPr lang="en-GB" dirty="0" smtClean="0"/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u="sng" dirty="0">
                <a:solidFill>
                  <a:schemeClr val="accent5"/>
                </a:solidFill>
              </a:rPr>
              <a:t>https://www.udemy.com/tutorial/complete-guide-to-tensorflow-for-deep-learning-with-python/installing-tensorflow-environment/</a:t>
            </a:r>
            <a:endParaRPr lang="en-GB" u="sng" dirty="0" smtClean="0">
              <a:solidFill>
                <a:schemeClr val="accent5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u="sng" dirty="0" smtClean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/>
                <a:hlinkClick r:id="rId3"/>
              </a:rPr>
              <a:t>https</a:t>
            </a:r>
            <a:r>
              <a:rPr lang="en-IN" u="sng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Mangal"/>
                <a:hlinkClick r:id="rId3"/>
              </a:rPr>
              <a:t>://github.com/tensorflow/docs/blob/master/site/en/r1/guide/extend/architecture.md</a:t>
            </a:r>
            <a:endParaRPr lang="en-IN" u="sng" dirty="0">
              <a:solidFill>
                <a:srgbClr val="0000FF"/>
              </a:solidFill>
              <a:latin typeface="Calibri" panose="020F0502020204030204" pitchFamily="34" charset="0"/>
              <a:ea typeface="Calibri" panose="020F0502020204030204" pitchFamily="34" charset="0"/>
              <a:cs typeface="Mangal"/>
            </a:endParaRP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u="sng" dirty="0">
                <a:hlinkClick r:id="rId4"/>
              </a:rPr>
              <a:t>https://www.tensorflow.org/guide/effective_tf2</a:t>
            </a:r>
            <a:endParaRPr lang="en-GB" dirty="0"/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u="sng" dirty="0">
                <a:hlinkClick r:id="rId5"/>
              </a:rPr>
              <a:t>https://www.tensorflow.org/guide/keras/overview</a:t>
            </a:r>
            <a:endParaRPr lang="en-GB" dirty="0"/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u="sng" dirty="0">
                <a:hlinkClick r:id="rId6"/>
              </a:rPr>
              <a:t>https://machinelearningmastery.com/introduction-python-deep-learning-library-tensorflow/</a:t>
            </a:r>
            <a:endParaRPr lang="en-IN" u="sng" dirty="0"/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u="sng" dirty="0">
                <a:hlinkClick r:id="rId7"/>
              </a:rPr>
              <a:t>https://hub.packtpub.com/tensorflow-always-tops-machine-learning-artificial-intelligence-tool-surveys</a:t>
            </a:r>
            <a:r>
              <a:rPr lang="en-IN" i="1" u="sng" dirty="0">
                <a:hlinkClick r:id="rId7"/>
              </a:rPr>
              <a:t>/</a:t>
            </a:r>
            <a:endParaRPr lang="en-IN" i="1" u="sng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u="sng" dirty="0" smtClean="0">
                <a:hlinkClick r:id="rId8"/>
              </a:rPr>
              <a:t>https</a:t>
            </a:r>
            <a:r>
              <a:rPr lang="en-IN" u="sng" dirty="0">
                <a:hlinkClick r:id="rId8"/>
              </a:rPr>
              <a:t>://</a:t>
            </a:r>
            <a:r>
              <a:rPr lang="en-IN" u="sng" dirty="0" smtClean="0">
                <a:hlinkClick r:id="rId8"/>
              </a:rPr>
              <a:t>medium.com/tensorflow/intelligent-scanning-using-deep-learning-for-mri-36dd620882c4</a:t>
            </a:r>
            <a:endParaRPr lang="en-IN" dirty="0"/>
          </a:p>
          <a:p>
            <a:pPr marL="285750" indent="-285750">
              <a:lnSpc>
                <a:spcPct val="20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u="sng" dirty="0">
                <a:solidFill>
                  <a:schemeClr val="accent5"/>
                </a:solidFill>
                <a:hlinkClick r:id="rId9"/>
              </a:rPr>
              <a:t>https://github.com/aymericdamien/TensorFlow-Examples/blob/master/examples/1_Introduction/basic_operations.py</a:t>
            </a:r>
            <a:endParaRPr lang="en-IN" u="sng" dirty="0">
              <a:solidFill>
                <a:schemeClr val="accent5"/>
              </a:solidFill>
            </a:endParaRPr>
          </a:p>
          <a:p>
            <a:pPr marL="285750" indent="-28575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IN" u="sng" dirty="0">
                <a:solidFill>
                  <a:schemeClr val="accent5"/>
                </a:solidFill>
                <a:hlinkClick r:id="rId10"/>
              </a:rPr>
              <a:t>https://www.infoworld.com/article/3278008/what-is-tensorflow-the-machine-learning-library-explained.html</a:t>
            </a:r>
            <a:endParaRPr lang="en-IN" u="sng" dirty="0">
              <a:solidFill>
                <a:schemeClr val="accent5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2882900" y="157659"/>
            <a:ext cx="655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u="sng" dirty="0" smtClean="0"/>
              <a:t>REFRENCES:</a:t>
            </a:r>
            <a:endParaRPr lang="en-GB" sz="44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531600" y="6216287"/>
            <a:ext cx="660400" cy="64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28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in-qimg-b7eeb73f04896b36b3baaf6b447426c4.png (881Ã61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229" y="1110343"/>
            <a:ext cx="9633131" cy="562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34195" y="222069"/>
            <a:ext cx="83471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u="sng" dirty="0" smtClean="0"/>
              <a:t>TENSORFLOW ECOSYSTEM :</a:t>
            </a:r>
            <a:endParaRPr lang="en-GB" sz="4400" u="sng" dirty="0"/>
          </a:p>
        </p:txBody>
      </p:sp>
    </p:spTree>
    <p:extLst>
      <p:ext uri="{BB962C8B-B14F-4D97-AF65-F5344CB8AC3E}">
        <p14:creationId xmlns:p14="http://schemas.microsoft.com/office/powerpoint/2010/main" val="40712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3200" y="1062532"/>
            <a:ext cx="11684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rgbClr val="444444"/>
                </a:solidFill>
                <a:latin typeface="Georgia" panose="02040502050405020303" pitchFamily="18" charset="0"/>
              </a:rPr>
              <a:t>Tensorflow</a:t>
            </a:r>
            <a:r>
              <a:rPr lang="en-GB" dirty="0">
                <a:solidFill>
                  <a:srgbClr val="444444"/>
                </a:solidFill>
                <a:latin typeface="Georgia" panose="02040502050405020303" pitchFamily="18" charset="0"/>
              </a:rPr>
              <a:t> runs on a variety of platforms and the installation is Linux-only and more tedious than CPU-only installation</a:t>
            </a:r>
            <a:r>
              <a:rPr lang="en-GB" dirty="0" smtClean="0">
                <a:solidFill>
                  <a:srgbClr val="444444"/>
                </a:solidFill>
                <a:latin typeface="Georgia" panose="02040502050405020303" pitchFamily="18" charset="0"/>
              </a:rPr>
              <a:t>.</a:t>
            </a:r>
          </a:p>
          <a:p>
            <a:endParaRPr lang="en-GB" dirty="0" smtClean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444444"/>
                </a:solidFill>
                <a:latin typeface="Georgia" panose="02040502050405020303" pitchFamily="18" charset="0"/>
              </a:rPr>
              <a:t> </a:t>
            </a:r>
            <a:r>
              <a:rPr lang="en-GB" dirty="0">
                <a:solidFill>
                  <a:srgbClr val="444444"/>
                </a:solidFill>
                <a:latin typeface="Georgia" panose="02040502050405020303" pitchFamily="18" charset="0"/>
              </a:rPr>
              <a:t>The applications go beyond deep learning to support other forms of machine learning like reinforcement learning, which takes you into goal-oriented tasks like winning video games or helping a robot navigate an uneven landscape</a:t>
            </a:r>
            <a:r>
              <a:rPr lang="en-GB" dirty="0" smtClean="0">
                <a:solidFill>
                  <a:srgbClr val="444444"/>
                </a:solidFill>
                <a:latin typeface="Georgia" panose="02040502050405020303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rgbClr val="444444"/>
              </a:solidFill>
              <a:latin typeface="Georgia" panose="020405020504050203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444444"/>
                </a:solidFill>
                <a:latin typeface="Georgia" panose="02040502050405020303" pitchFamily="18" charset="0"/>
              </a:rPr>
              <a:t>allows you to explore the majority of them including sentiment analysis, google translate, text summarization and the one for which it is quite famous for, </a:t>
            </a:r>
            <a:r>
              <a:rPr lang="en-GB" b="1" dirty="0" smtClean="0">
                <a:solidFill>
                  <a:srgbClr val="65ABF6"/>
                </a:solidFill>
                <a:latin typeface="inherit"/>
                <a:hlinkClick r:id="rId2"/>
              </a:rPr>
              <a:t>image recognition</a:t>
            </a:r>
            <a:r>
              <a:rPr lang="en-GB" dirty="0" smtClean="0">
                <a:solidFill>
                  <a:srgbClr val="444444"/>
                </a:solidFill>
                <a:latin typeface="Georgia" panose="02040502050405020303" pitchFamily="18" charset="0"/>
              </a:rPr>
              <a:t> which uses by major companies all over the world, including Airbnb, eBay, Dropbox, Snapchat, Twitter, Uber, for various purposes. 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242" name="Picture 2" descr="applications-of-machine-learning-2.jpg (1200Ã628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5"/>
          <a:stretch/>
        </p:blipFill>
        <p:spPr bwMode="auto">
          <a:xfrm>
            <a:off x="1836012" y="4043581"/>
            <a:ext cx="8418376" cy="269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2" t="1942" r="15603" b="12621"/>
          <a:stretch/>
        </p:blipFill>
        <p:spPr>
          <a:xfrm>
            <a:off x="11061700" y="5886450"/>
            <a:ext cx="1028700" cy="850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42309" y="182880"/>
            <a:ext cx="8268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u="sng" dirty="0" smtClean="0"/>
              <a:t>TENSORFLOW APPLICATIONS :</a:t>
            </a:r>
            <a:endParaRPr lang="en-GB" sz="4400" u="sng" dirty="0"/>
          </a:p>
        </p:txBody>
      </p:sp>
    </p:spTree>
    <p:extLst>
      <p:ext uri="{BB962C8B-B14F-4D97-AF65-F5344CB8AC3E}">
        <p14:creationId xmlns:p14="http://schemas.microsoft.com/office/powerpoint/2010/main" val="422411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6792</TotalTime>
  <Words>4245</Words>
  <Application>Microsoft Office PowerPoint</Application>
  <PresentationFormat>Widescreen</PresentationFormat>
  <Paragraphs>802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2" baseType="lpstr">
      <vt:lpstr>Malgun Gothic</vt:lpstr>
      <vt:lpstr>American Typewriter</vt:lpstr>
      <vt:lpstr>Arial</vt:lpstr>
      <vt:lpstr>Calibri</vt:lpstr>
      <vt:lpstr>Calibri Light</vt:lpstr>
      <vt:lpstr>Century Gothic</vt:lpstr>
      <vt:lpstr>Georgia</vt:lpstr>
      <vt:lpstr>Helvetica</vt:lpstr>
      <vt:lpstr>inherit</vt:lpstr>
      <vt:lpstr>Mangal</vt:lpstr>
      <vt:lpstr>Meiryo</vt:lpstr>
      <vt:lpstr>MV Boli</vt:lpstr>
      <vt:lpstr>Symbol</vt:lpstr>
      <vt:lpstr>Times New Roman</vt:lpstr>
      <vt:lpstr>Office Theme</vt:lpstr>
      <vt:lpstr>PowerPoint Presentation</vt:lpstr>
      <vt:lpstr>WHAT ARE TENSORS:</vt:lpstr>
      <vt:lpstr>WHAT IS TENSORFLOW ?</vt:lpstr>
      <vt:lpstr>WHY TENSORFLOW ?</vt:lpstr>
      <vt:lpstr>PowerPoint Presentation</vt:lpstr>
      <vt:lpstr>TENSORFLOW ARCHITECTURE :</vt:lpstr>
      <vt:lpstr>TENSORFLOW 2.0 V/S TENSORFLOW 1.X: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INSTALLING KERAS :</vt:lpstr>
      <vt:lpstr>PROBLEMS FACES WHILE INSTALLING TENSORFLOW ON MAC OS :</vt:lpstr>
      <vt:lpstr>SOLUTION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COMPANIES USING TENSORFLOW :</vt:lpstr>
      <vt:lpstr>THE FOUR DIFFERENT COMPANIES THAT BENIFITED FROM TENSORFLOW:</vt:lpstr>
      <vt:lpstr>THE FOUR DIFFERENT COMPANIES THAT BENIFITED FROM TENSORFLOW:</vt:lpstr>
      <vt:lpstr>PowerPoint Presentation</vt:lpstr>
      <vt:lpstr>THE FOUR DIFFERENT COMPANIES THAT BENIFITED FROM TENSORFLOW:</vt:lpstr>
      <vt:lpstr>PowerPoint Presentation</vt:lpstr>
      <vt:lpstr>PowerPoint Presentation</vt:lpstr>
      <vt:lpstr>PowerPoint Presentation</vt:lpstr>
      <vt:lpstr>THE FOUR DIFFERENT COMPANIES THAT BENIFITED FROM TENSORFLOW:</vt:lpstr>
      <vt:lpstr>THE FOUR DIFFERENT COMPANIES THAT BENIFITED FROM TENSORFLOW: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ARE TENSORS:</dc:title>
  <dc:creator>Administrator</dc:creator>
  <cp:lastModifiedBy>Administrator</cp:lastModifiedBy>
  <cp:revision>131</cp:revision>
  <dcterms:created xsi:type="dcterms:W3CDTF">2019-10-08T19:43:31Z</dcterms:created>
  <dcterms:modified xsi:type="dcterms:W3CDTF">2019-10-13T13:06:14Z</dcterms:modified>
</cp:coreProperties>
</file>